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7559675" cy="10691813"/>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8E4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8" d="100"/>
          <a:sy n="68" d="100"/>
        </p:scale>
        <p:origin x="322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RUC Tennis" userId="f4637655ea24c880" providerId="Windows Live" clId="Web-{07CBCB32-FAC7-6B4D-5614-D5E82A9118BB}"/>
    <pc:docChg chg="modSld">
      <pc:chgData name="ASRUC Tennis" userId="f4637655ea24c880" providerId="Windows Live" clId="Web-{07CBCB32-FAC7-6B4D-5614-D5E82A9118BB}" dt="2026-05-21T12:23:21.797" v="19" actId="20577"/>
      <pc:docMkLst>
        <pc:docMk/>
      </pc:docMkLst>
      <pc:sldChg chg="modSp">
        <pc:chgData name="ASRUC Tennis" userId="f4637655ea24c880" providerId="Windows Live" clId="Web-{07CBCB32-FAC7-6B4D-5614-D5E82A9118BB}" dt="2026-05-21T12:23:21.797" v="19" actId="20577"/>
        <pc:sldMkLst>
          <pc:docMk/>
          <pc:sldMk cId="3618276915" sldId="257"/>
        </pc:sldMkLst>
        <pc:spChg chg="mod">
          <ac:chgData name="ASRUC Tennis" userId="f4637655ea24c880" providerId="Windows Live" clId="Web-{07CBCB32-FAC7-6B4D-5614-D5E82A9118BB}" dt="2026-05-21T12:12:30.301" v="9" actId="20577"/>
          <ac:spMkLst>
            <pc:docMk/>
            <pc:sldMk cId="3618276915" sldId="257"/>
            <ac:spMk id="2" creationId="{A3A76E0D-8E74-05B1-F382-601E4D15CEC2}"/>
          </ac:spMkLst>
        </pc:spChg>
        <pc:spChg chg="mod">
          <ac:chgData name="ASRUC Tennis" userId="f4637655ea24c880" providerId="Windows Live" clId="Web-{07CBCB32-FAC7-6B4D-5614-D5E82A9118BB}" dt="2026-05-21T12:14:39.542" v="12" actId="20577"/>
          <ac:spMkLst>
            <pc:docMk/>
            <pc:sldMk cId="3618276915" sldId="257"/>
            <ac:spMk id="11" creationId="{B0C70603-CA8F-E406-20BD-E3971AB5E97B}"/>
          </ac:spMkLst>
        </pc:spChg>
        <pc:spChg chg="mod">
          <ac:chgData name="ASRUC Tennis" userId="f4637655ea24c880" providerId="Windows Live" clId="Web-{07CBCB32-FAC7-6B4D-5614-D5E82A9118BB}" dt="2026-05-21T12:11:29.953" v="6" actId="20577"/>
          <ac:spMkLst>
            <pc:docMk/>
            <pc:sldMk cId="3618276915" sldId="257"/>
            <ac:spMk id="14" creationId="{4FA72259-63BA-146A-4FA1-FA03A0D1EA9A}"/>
          </ac:spMkLst>
        </pc:spChg>
        <pc:spChg chg="mod">
          <ac:chgData name="ASRUC Tennis" userId="f4637655ea24c880" providerId="Windows Live" clId="Web-{07CBCB32-FAC7-6B4D-5614-D5E82A9118BB}" dt="2026-05-21T12:17:46.597" v="18" actId="20577"/>
          <ac:spMkLst>
            <pc:docMk/>
            <pc:sldMk cId="3618276915" sldId="257"/>
            <ac:spMk id="15" creationId="{7EBE4364-1CEC-7ACD-89A1-455ADE33687A}"/>
          </ac:spMkLst>
        </pc:spChg>
        <pc:spChg chg="mod">
          <ac:chgData name="ASRUC Tennis" userId="f4637655ea24c880" providerId="Windows Live" clId="Web-{07CBCB32-FAC7-6B4D-5614-D5E82A9118BB}" dt="2026-05-21T12:17:34.409" v="17" actId="20577"/>
          <ac:spMkLst>
            <pc:docMk/>
            <pc:sldMk cId="3618276915" sldId="257"/>
            <ac:spMk id="17" creationId="{C0B89F7E-E0CC-EC83-410C-21EF90A2347D}"/>
          </ac:spMkLst>
        </pc:spChg>
        <pc:spChg chg="mod">
          <ac:chgData name="ASRUC Tennis" userId="f4637655ea24c880" providerId="Windows Live" clId="Web-{07CBCB32-FAC7-6B4D-5614-D5E82A9118BB}" dt="2026-05-21T12:23:21.797" v="19" actId="20577"/>
          <ac:spMkLst>
            <pc:docMk/>
            <pc:sldMk cId="3618276915" sldId="257"/>
            <ac:spMk id="89" creationId="{7F535CB6-6514-A879-6F03-E790EC3AF667}"/>
          </ac:spMkLst>
        </pc:spChg>
      </pc:sldChg>
    </pc:docChg>
  </pc:docChgLst>
  <pc:docChgLst>
    <pc:chgData name="ASRUC Tennis" userId="f4637655ea24c880" providerId="LiveId" clId="{FC4F5159-DDA7-4601-90BD-F813AE3F82C9}"/>
    <pc:docChg chg="modSld">
      <pc:chgData name="ASRUC Tennis" userId="f4637655ea24c880" providerId="LiveId" clId="{FC4F5159-DDA7-4601-90BD-F813AE3F82C9}" dt="2026-06-04T15:41:55.384" v="21" actId="20577"/>
      <pc:docMkLst>
        <pc:docMk/>
      </pc:docMkLst>
      <pc:sldChg chg="modSp mod">
        <pc:chgData name="ASRUC Tennis" userId="f4637655ea24c880" providerId="LiveId" clId="{FC4F5159-DDA7-4601-90BD-F813AE3F82C9}" dt="2026-06-04T15:41:55.384" v="21" actId="20577"/>
        <pc:sldMkLst>
          <pc:docMk/>
          <pc:sldMk cId="3618276915" sldId="257"/>
        </pc:sldMkLst>
        <pc:spChg chg="mod">
          <ac:chgData name="ASRUC Tennis" userId="f4637655ea24c880" providerId="LiveId" clId="{FC4F5159-DDA7-4601-90BD-F813AE3F82C9}" dt="2026-06-04T15:41:38.745" v="13" actId="20577"/>
          <ac:spMkLst>
            <pc:docMk/>
            <pc:sldMk cId="3618276915" sldId="257"/>
            <ac:spMk id="41" creationId="{32F7B660-ED79-5D2A-FB97-E27788C3B8CB}"/>
          </ac:spMkLst>
        </pc:spChg>
        <pc:spChg chg="mod">
          <ac:chgData name="ASRUC Tennis" userId="f4637655ea24c880" providerId="LiveId" clId="{FC4F5159-DDA7-4601-90BD-F813AE3F82C9}" dt="2026-06-04T15:41:55.384" v="21" actId="20577"/>
          <ac:spMkLst>
            <pc:docMk/>
            <pc:sldMk cId="3618276915" sldId="257"/>
            <ac:spMk id="68" creationId="{0650726F-84E7-EC95-D7A2-4CD0D77B838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a:t>Modifiez le style du titre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634AE083-B089-4D64-A347-3A53A9A0F822}" type="datetimeFigureOut">
              <a:rPr lang="fr-FR" smtClean="0"/>
              <a:t>04/06/2026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2717906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4AE083-B089-4D64-A347-3A53A9A0F822}" type="datetimeFigureOut">
              <a:rPr lang="fr-FR" smtClean="0"/>
              <a:t>04/06/2026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3504104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4AE083-B089-4D64-A347-3A53A9A0F822}" type="datetimeFigureOut">
              <a:rPr lang="fr-FR" smtClean="0"/>
              <a:t>04/06/2026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2949744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34AE083-B089-4D64-A347-3A53A9A0F822}" type="datetimeFigureOut">
              <a:rPr lang="fr-FR" smtClean="0"/>
              <a:t>04/06/2026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4259035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34AE083-B089-4D64-A347-3A53A9A0F822}" type="datetimeFigureOut">
              <a:rPr lang="fr-FR" smtClean="0"/>
              <a:t>04/06/2026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2765554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634AE083-B089-4D64-A347-3A53A9A0F822}" type="datetimeFigureOut">
              <a:rPr lang="fr-FR" smtClean="0"/>
              <a:t>04/06/2026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4046502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a:t>Modifiez le style du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Cliquez pour 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34AE083-B089-4D64-A347-3A53A9A0F822}" type="datetimeFigureOut">
              <a:rPr lang="fr-FR" smtClean="0"/>
              <a:t>04/06/2026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1395398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34AE083-B089-4D64-A347-3A53A9A0F822}" type="datetimeFigureOut">
              <a:rPr lang="fr-FR" smtClean="0"/>
              <a:t>04/06/2026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2352865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4AE083-B089-4D64-A347-3A53A9A0F822}" type="datetimeFigureOut">
              <a:rPr lang="fr-FR" smtClean="0"/>
              <a:t>04/06/2026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2337128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34AE083-B089-4D64-A347-3A53A9A0F822}" type="datetimeFigureOut">
              <a:rPr lang="fr-FR" smtClean="0"/>
              <a:t>04/06/2026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1632960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a:t>Cliquez sur l'icône pour ajouter une image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34AE083-B089-4D64-A347-3A53A9A0F822}" type="datetimeFigureOut">
              <a:rPr lang="fr-FR" smtClean="0"/>
              <a:t>04/06/2026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4963C1C-5DAA-419C-9FE3-1AB241783E69}" type="slidenum">
              <a:rPr lang="fr-FR" smtClean="0"/>
              <a:t>‹N°›</a:t>
            </a:fld>
            <a:endParaRPr lang="fr-FR"/>
          </a:p>
        </p:txBody>
      </p:sp>
    </p:spTree>
    <p:extLst>
      <p:ext uri="{BB962C8B-B14F-4D97-AF65-F5344CB8AC3E}">
        <p14:creationId xmlns:p14="http://schemas.microsoft.com/office/powerpoint/2010/main" val="63287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634AE083-B089-4D64-A347-3A53A9A0F822}" type="datetimeFigureOut">
              <a:rPr lang="fr-FR" smtClean="0"/>
              <a:t>04/06/2026</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B4963C1C-5DAA-419C-9FE3-1AB241783E69}" type="slidenum">
              <a:rPr lang="fr-FR" smtClean="0"/>
              <a:t>‹N°›</a:t>
            </a:fld>
            <a:endParaRPr lang="fr-FR"/>
          </a:p>
        </p:txBody>
      </p:sp>
    </p:spTree>
    <p:extLst>
      <p:ext uri="{BB962C8B-B14F-4D97-AF65-F5344CB8AC3E}">
        <p14:creationId xmlns:p14="http://schemas.microsoft.com/office/powerpoint/2010/main" val="33063396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sructennis@hotmail.fr"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0B4D8F-255B-E19B-6254-1D681EC8DED2}"/>
              </a:ext>
            </a:extLst>
          </p:cNvPr>
          <p:cNvSpPr/>
          <p:nvPr/>
        </p:nvSpPr>
        <p:spPr>
          <a:xfrm>
            <a:off x="154918" y="1281963"/>
            <a:ext cx="7295470" cy="324000"/>
          </a:xfrm>
          <a:prstGeom prst="rect">
            <a:avLst/>
          </a:prstGeom>
          <a:solidFill>
            <a:schemeClr val="accent5">
              <a:lumMod val="75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solidFill>
                  <a:schemeClr val="bg1"/>
                </a:solidFill>
              </a:rPr>
              <a:t>TENNIS LOISIR </a:t>
            </a:r>
          </a:p>
        </p:txBody>
      </p:sp>
      <p:sp>
        <p:nvSpPr>
          <p:cNvPr id="7" name="Rectangle 6">
            <a:extLst>
              <a:ext uri="{FF2B5EF4-FFF2-40B4-BE49-F238E27FC236}">
                <a16:creationId xmlns:a16="http://schemas.microsoft.com/office/drawing/2014/main" id="{730BEA46-99D9-FC7F-BAE2-53042875FD64}"/>
              </a:ext>
            </a:extLst>
          </p:cNvPr>
          <p:cNvSpPr/>
          <p:nvPr/>
        </p:nvSpPr>
        <p:spPr>
          <a:xfrm>
            <a:off x="177405" y="4330732"/>
            <a:ext cx="7295470" cy="324000"/>
          </a:xfrm>
          <a:prstGeom prst="rect">
            <a:avLst/>
          </a:prstGeom>
          <a:solidFill>
            <a:schemeClr val="accent5">
              <a:lumMod val="75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solidFill>
                  <a:schemeClr val="bg1"/>
                </a:solidFill>
              </a:rPr>
              <a:t>TENNIS COMPETITION</a:t>
            </a:r>
          </a:p>
        </p:txBody>
      </p:sp>
      <p:sp>
        <p:nvSpPr>
          <p:cNvPr id="8" name="Rectangle 7">
            <a:extLst>
              <a:ext uri="{FF2B5EF4-FFF2-40B4-BE49-F238E27FC236}">
                <a16:creationId xmlns:a16="http://schemas.microsoft.com/office/drawing/2014/main" id="{69F09942-9E43-4965-DD09-ACC52B079FF9}"/>
              </a:ext>
            </a:extLst>
          </p:cNvPr>
          <p:cNvSpPr/>
          <p:nvPr/>
        </p:nvSpPr>
        <p:spPr>
          <a:xfrm>
            <a:off x="154918" y="7507153"/>
            <a:ext cx="7295470" cy="324000"/>
          </a:xfrm>
          <a:prstGeom prst="rect">
            <a:avLst/>
          </a:prstGeom>
          <a:solidFill>
            <a:schemeClr val="accent5">
              <a:lumMod val="75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a:solidFill>
                  <a:schemeClr val="bg1"/>
                </a:solidFill>
              </a:rPr>
              <a:t>TENNIS LIBRE</a:t>
            </a:r>
          </a:p>
        </p:txBody>
      </p:sp>
      <p:pic>
        <p:nvPicPr>
          <p:cNvPr id="10" name="Image 9">
            <a:extLst>
              <a:ext uri="{FF2B5EF4-FFF2-40B4-BE49-F238E27FC236}">
                <a16:creationId xmlns:a16="http://schemas.microsoft.com/office/drawing/2014/main" id="{2522E17F-2FD0-3670-B3FE-0FB840F0C1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463" y="90481"/>
            <a:ext cx="885190" cy="1033145"/>
          </a:xfrm>
          <a:prstGeom prst="rect">
            <a:avLst/>
          </a:prstGeom>
          <a:noFill/>
          <a:ln>
            <a:noFill/>
          </a:ln>
        </p:spPr>
      </p:pic>
      <p:sp>
        <p:nvSpPr>
          <p:cNvPr id="12" name="Rectangle 11">
            <a:extLst>
              <a:ext uri="{FF2B5EF4-FFF2-40B4-BE49-F238E27FC236}">
                <a16:creationId xmlns:a16="http://schemas.microsoft.com/office/drawing/2014/main" id="{4BFEE92D-886E-1C39-2F4D-305343A811AA}"/>
              </a:ext>
            </a:extLst>
          </p:cNvPr>
          <p:cNvSpPr/>
          <p:nvPr/>
        </p:nvSpPr>
        <p:spPr>
          <a:xfrm>
            <a:off x="1083500" y="116344"/>
            <a:ext cx="6366888" cy="514888"/>
          </a:xfrm>
          <a:prstGeom prst="rect">
            <a:avLst/>
          </a:prstGeom>
          <a:solidFill>
            <a:srgbClr val="FF9933"/>
          </a:solidFill>
          <a:ln/>
        </p:spPr>
        <p:style>
          <a:lnRef idx="0">
            <a:schemeClr val="accent2"/>
          </a:lnRef>
          <a:fillRef idx="3">
            <a:schemeClr val="accent2"/>
          </a:fillRef>
          <a:effectRef idx="3">
            <a:schemeClr val="accent2"/>
          </a:effectRef>
          <a:fontRef idx="minor">
            <a:schemeClr val="lt1"/>
          </a:fontRef>
        </p:style>
        <p:txBody>
          <a:bodyPr rtlCol="0" anchor="ctr"/>
          <a:lstStyle/>
          <a:p>
            <a:pPr lvl="1" algn="ctr"/>
            <a:r>
              <a:rPr lang="fr-FR" sz="3200" dirty="0">
                <a:solidFill>
                  <a:schemeClr val="bg1"/>
                </a:solidFill>
                <a:latin typeface="Segoe UI Black" panose="020B0A02040204020203" pitchFamily="34" charset="0"/>
                <a:ea typeface="Segoe UI Black" panose="020B0A02040204020203" pitchFamily="34" charset="0"/>
              </a:rPr>
              <a:t>AS ROUEN UC</a:t>
            </a:r>
          </a:p>
        </p:txBody>
      </p:sp>
      <p:sp>
        <p:nvSpPr>
          <p:cNvPr id="13" name="Rectangle 12">
            <a:extLst>
              <a:ext uri="{FF2B5EF4-FFF2-40B4-BE49-F238E27FC236}">
                <a16:creationId xmlns:a16="http://schemas.microsoft.com/office/drawing/2014/main" id="{CF527E21-8174-1EAC-07EF-96683A74853F}"/>
              </a:ext>
            </a:extLst>
          </p:cNvPr>
          <p:cNvSpPr/>
          <p:nvPr/>
        </p:nvSpPr>
        <p:spPr>
          <a:xfrm>
            <a:off x="3673215" y="683973"/>
            <a:ext cx="3625746" cy="55677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900" dirty="0">
                <a:solidFill>
                  <a:schemeClr val="tx1"/>
                </a:solidFill>
                <a:effectLst/>
                <a:ea typeface="ADLaM Display" panose="020F0502020204030204" pitchFamily="2" charset="0"/>
                <a:cs typeface="ADLaM Display" panose="020F0502020204030204" pitchFamily="2" charset="0"/>
              </a:rPr>
              <a:t>ASRUC Tennis : 06 24 12 40 36	</a:t>
            </a:r>
          </a:p>
          <a:p>
            <a:pPr algn="ctr"/>
            <a:r>
              <a:rPr lang="fr-FR" sz="900" dirty="0">
                <a:solidFill>
                  <a:schemeClr val="tx1"/>
                </a:solidFill>
                <a:effectLst/>
                <a:ea typeface="ADLaM Display" panose="020F0502020204030204" pitchFamily="2" charset="0"/>
                <a:cs typeface="ADLaM Display" panose="020F0502020204030204" pitchFamily="2" charset="0"/>
                <a:hlinkClick r:id="rId3">
                  <a:extLst>
                    <a:ext uri="{A12FA001-AC4F-418D-AE19-62706E023703}">
                      <ahyp:hlinkClr xmlns:ahyp="http://schemas.microsoft.com/office/drawing/2018/hyperlinkcolor" val="tx"/>
                    </a:ext>
                  </a:extLst>
                </a:hlinkClick>
              </a:rPr>
              <a:t>asructennis@hotmail.fr</a:t>
            </a:r>
            <a:r>
              <a:rPr lang="fr-FR" sz="900" dirty="0">
                <a:solidFill>
                  <a:schemeClr val="tx1"/>
                </a:solidFill>
                <a:effectLst/>
                <a:ea typeface="ADLaM Display" panose="020F0502020204030204" pitchFamily="2" charset="0"/>
                <a:cs typeface="ADLaM Display" panose="020F0502020204030204" pitchFamily="2" charset="0"/>
              </a:rPr>
              <a:t>  	www.asrouenuc.tennis.com</a:t>
            </a:r>
          </a:p>
          <a:p>
            <a:pPr algn="ctr"/>
            <a:r>
              <a:rPr lang="fr-FR" sz="900" dirty="0">
                <a:solidFill>
                  <a:schemeClr val="tx1"/>
                </a:solidFill>
                <a:effectLst/>
                <a:ea typeface="ADLaM Display" panose="020F0502020204030204" pitchFamily="2" charset="0"/>
                <a:cs typeface="ADLaM Display" panose="020F0502020204030204" pitchFamily="2" charset="0"/>
              </a:rPr>
              <a:t>37, rue de la Croix </a:t>
            </a:r>
            <a:r>
              <a:rPr lang="fr-FR" sz="900" dirty="0" err="1">
                <a:solidFill>
                  <a:schemeClr val="tx1"/>
                </a:solidFill>
                <a:effectLst/>
                <a:ea typeface="ADLaM Display" panose="020F0502020204030204" pitchFamily="2" charset="0"/>
                <a:cs typeface="ADLaM Display" panose="020F0502020204030204" pitchFamily="2" charset="0"/>
              </a:rPr>
              <a:t>Vaubois</a:t>
            </a:r>
            <a:r>
              <a:rPr lang="fr-FR" sz="900" dirty="0">
                <a:solidFill>
                  <a:schemeClr val="tx1"/>
                </a:solidFill>
                <a:effectLst/>
                <a:ea typeface="ADLaM Display" panose="020F0502020204030204" pitchFamily="2" charset="0"/>
                <a:cs typeface="ADLaM Display" panose="020F0502020204030204" pitchFamily="2" charset="0"/>
              </a:rPr>
              <a:t>   76130 Mont Saint Aignan</a:t>
            </a:r>
            <a:endParaRPr lang="fr-FR" sz="900" dirty="0">
              <a:solidFill>
                <a:schemeClr val="tx1"/>
              </a:solidFill>
              <a:ea typeface="ADLaM Display" panose="020F0502020204030204" pitchFamily="2" charset="0"/>
              <a:cs typeface="ADLaM Display" panose="020F0502020204030204" pitchFamily="2" charset="0"/>
            </a:endParaRPr>
          </a:p>
        </p:txBody>
      </p:sp>
      <p:sp>
        <p:nvSpPr>
          <p:cNvPr id="16" name="Rectangle 15">
            <a:extLst>
              <a:ext uri="{FF2B5EF4-FFF2-40B4-BE49-F238E27FC236}">
                <a16:creationId xmlns:a16="http://schemas.microsoft.com/office/drawing/2014/main" id="{9A236092-6D85-6F56-38D9-60566624B412}"/>
              </a:ext>
            </a:extLst>
          </p:cNvPr>
          <p:cNvSpPr/>
          <p:nvPr/>
        </p:nvSpPr>
        <p:spPr>
          <a:xfrm>
            <a:off x="1083500" y="756875"/>
            <a:ext cx="2401105" cy="3610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2000" b="1" dirty="0">
                <a:solidFill>
                  <a:srgbClr val="FF9933"/>
                </a:solidFill>
              </a:rPr>
              <a:t>Saison 2025-2026</a:t>
            </a:r>
          </a:p>
        </p:txBody>
      </p:sp>
      <p:sp>
        <p:nvSpPr>
          <p:cNvPr id="19" name="Rectangle : coins arrondis 18">
            <a:extLst>
              <a:ext uri="{FF2B5EF4-FFF2-40B4-BE49-F238E27FC236}">
                <a16:creationId xmlns:a16="http://schemas.microsoft.com/office/drawing/2014/main" id="{3E56FDD1-A099-C710-5C9E-8C4FE05613AA}"/>
              </a:ext>
            </a:extLst>
          </p:cNvPr>
          <p:cNvSpPr/>
          <p:nvPr/>
        </p:nvSpPr>
        <p:spPr>
          <a:xfrm>
            <a:off x="151325" y="1752147"/>
            <a:ext cx="3046518" cy="252000"/>
          </a:xfrm>
          <a:prstGeom prst="roundRect">
            <a:avLst>
              <a:gd name="adj" fmla="val 20073"/>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1100" b="1" dirty="0">
                <a:solidFill>
                  <a:schemeClr val="bg1"/>
                </a:solidFill>
              </a:rPr>
              <a:t>Club Loisirs Adultes</a:t>
            </a:r>
          </a:p>
        </p:txBody>
      </p:sp>
      <p:sp>
        <p:nvSpPr>
          <p:cNvPr id="20" name="Rectangle : coins arrondis 19">
            <a:extLst>
              <a:ext uri="{FF2B5EF4-FFF2-40B4-BE49-F238E27FC236}">
                <a16:creationId xmlns:a16="http://schemas.microsoft.com/office/drawing/2014/main" id="{D4030EDE-5AC3-E8FB-8DB1-3951B0FFE91B}"/>
              </a:ext>
            </a:extLst>
          </p:cNvPr>
          <p:cNvSpPr/>
          <p:nvPr/>
        </p:nvSpPr>
        <p:spPr>
          <a:xfrm>
            <a:off x="3310388" y="1752147"/>
            <a:ext cx="4140000" cy="251388"/>
          </a:xfrm>
          <a:prstGeom prst="roundRect">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1100" b="1" dirty="0">
                <a:solidFill>
                  <a:schemeClr val="bg1"/>
                </a:solidFill>
              </a:rPr>
              <a:t>Club Loisirs jeunes</a:t>
            </a:r>
          </a:p>
        </p:txBody>
      </p:sp>
      <p:sp>
        <p:nvSpPr>
          <p:cNvPr id="21" name="Rectangle : coins arrondis 20">
            <a:extLst>
              <a:ext uri="{FF2B5EF4-FFF2-40B4-BE49-F238E27FC236}">
                <a16:creationId xmlns:a16="http://schemas.microsoft.com/office/drawing/2014/main" id="{9E3D1F3B-D0AF-45FF-A42A-D79855400011}"/>
              </a:ext>
            </a:extLst>
          </p:cNvPr>
          <p:cNvSpPr/>
          <p:nvPr/>
        </p:nvSpPr>
        <p:spPr>
          <a:xfrm>
            <a:off x="177404" y="4828567"/>
            <a:ext cx="3274225" cy="230819"/>
          </a:xfrm>
          <a:prstGeom prst="roundRect">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1100" b="1" dirty="0">
                <a:solidFill>
                  <a:schemeClr val="bg1"/>
                </a:solidFill>
              </a:rPr>
              <a:t>Entrainement équipes adultes</a:t>
            </a:r>
          </a:p>
        </p:txBody>
      </p:sp>
      <p:sp>
        <p:nvSpPr>
          <p:cNvPr id="24" name="Rectangle : coins arrondis 23">
            <a:extLst>
              <a:ext uri="{FF2B5EF4-FFF2-40B4-BE49-F238E27FC236}">
                <a16:creationId xmlns:a16="http://schemas.microsoft.com/office/drawing/2014/main" id="{BC383852-9B89-13CC-A43B-11C877FAC737}"/>
              </a:ext>
            </a:extLst>
          </p:cNvPr>
          <p:cNvSpPr/>
          <p:nvPr/>
        </p:nvSpPr>
        <p:spPr>
          <a:xfrm>
            <a:off x="3779837" y="4828567"/>
            <a:ext cx="3693037" cy="277519"/>
          </a:xfrm>
          <a:prstGeom prst="roundRect">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1100" b="1" dirty="0">
                <a:solidFill>
                  <a:schemeClr val="bg1"/>
                </a:solidFill>
              </a:rPr>
              <a:t>Entrainement équipes jeunes</a:t>
            </a:r>
          </a:p>
        </p:txBody>
      </p:sp>
      <p:sp>
        <p:nvSpPr>
          <p:cNvPr id="29" name="Rectangle 28">
            <a:extLst>
              <a:ext uri="{FF2B5EF4-FFF2-40B4-BE49-F238E27FC236}">
                <a16:creationId xmlns:a16="http://schemas.microsoft.com/office/drawing/2014/main" id="{DA7AC889-45DA-2FF6-EEB4-0F968B6D6434}"/>
              </a:ext>
            </a:extLst>
          </p:cNvPr>
          <p:cNvSpPr/>
          <p:nvPr/>
        </p:nvSpPr>
        <p:spPr>
          <a:xfrm>
            <a:off x="201786" y="2789187"/>
            <a:ext cx="1920663" cy="118800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000" b="1" dirty="0">
                <a:solidFill>
                  <a:schemeClr val="accent5">
                    <a:lumMod val="75000"/>
                  </a:schemeClr>
                </a:solidFill>
              </a:rPr>
              <a:t>Adhésion annuelle au club</a:t>
            </a:r>
          </a:p>
          <a:p>
            <a:pPr>
              <a:lnSpc>
                <a:spcPct val="200000"/>
              </a:lnSpc>
            </a:pPr>
            <a:r>
              <a:rPr lang="fr-FR" sz="1000" b="1" dirty="0">
                <a:solidFill>
                  <a:srgbClr val="FF9933"/>
                </a:solidFill>
              </a:rPr>
              <a:t>Cours collectif 1h</a:t>
            </a:r>
          </a:p>
          <a:p>
            <a:pPr>
              <a:lnSpc>
                <a:spcPct val="200000"/>
              </a:lnSpc>
            </a:pPr>
            <a:r>
              <a:rPr lang="fr-FR" sz="1000" b="1" dirty="0">
                <a:solidFill>
                  <a:schemeClr val="accent5">
                    <a:lumMod val="75000"/>
                  </a:schemeClr>
                </a:solidFill>
              </a:rPr>
              <a:t>Cours collectif 1h30</a:t>
            </a:r>
          </a:p>
        </p:txBody>
      </p:sp>
      <p:sp>
        <p:nvSpPr>
          <p:cNvPr id="41" name="Rectangle 40">
            <a:extLst>
              <a:ext uri="{FF2B5EF4-FFF2-40B4-BE49-F238E27FC236}">
                <a16:creationId xmlns:a16="http://schemas.microsoft.com/office/drawing/2014/main" id="{32F7B660-ED79-5D2A-FB97-E27788C3B8CB}"/>
              </a:ext>
            </a:extLst>
          </p:cNvPr>
          <p:cNvSpPr/>
          <p:nvPr/>
        </p:nvSpPr>
        <p:spPr>
          <a:xfrm>
            <a:off x="3316293" y="2789187"/>
            <a:ext cx="1656000" cy="118800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spcAft>
                <a:spcPts val="600"/>
              </a:spcAft>
            </a:pPr>
            <a:r>
              <a:rPr lang="fr-FR" sz="1000" b="1" dirty="0">
                <a:solidFill>
                  <a:schemeClr val="accent5">
                    <a:lumMod val="75000"/>
                  </a:schemeClr>
                </a:solidFill>
              </a:rPr>
              <a:t>2022 à 2020 </a:t>
            </a:r>
            <a:r>
              <a:rPr lang="fr-FR" sz="1000" dirty="0">
                <a:solidFill>
                  <a:schemeClr val="accent5">
                    <a:lumMod val="75000"/>
                  </a:schemeClr>
                </a:solidFill>
              </a:rPr>
              <a:t>(niveaux Blanc, Violet)</a:t>
            </a:r>
          </a:p>
          <a:p>
            <a:pPr>
              <a:spcAft>
                <a:spcPts val="600"/>
              </a:spcAft>
            </a:pPr>
            <a:r>
              <a:rPr lang="fr-FR" sz="1000" b="1" dirty="0">
                <a:solidFill>
                  <a:srgbClr val="FF9933"/>
                </a:solidFill>
              </a:rPr>
              <a:t>2019 à 2012</a:t>
            </a:r>
            <a:r>
              <a:rPr lang="fr-FR" sz="1000" dirty="0">
                <a:solidFill>
                  <a:srgbClr val="FF9933"/>
                </a:solidFill>
              </a:rPr>
              <a:t> (niveaux Violet, Rouge, Orange)</a:t>
            </a:r>
          </a:p>
          <a:p>
            <a:pPr>
              <a:spcAft>
                <a:spcPts val="600"/>
              </a:spcAft>
            </a:pPr>
            <a:r>
              <a:rPr lang="fr-FR" sz="1000" b="1" dirty="0">
                <a:solidFill>
                  <a:schemeClr val="accent5">
                    <a:lumMod val="75000"/>
                  </a:schemeClr>
                </a:solidFill>
              </a:rPr>
              <a:t>2013 à 2009 </a:t>
            </a:r>
            <a:r>
              <a:rPr lang="fr-FR" sz="1000" dirty="0">
                <a:solidFill>
                  <a:schemeClr val="accent5">
                    <a:lumMod val="75000"/>
                  </a:schemeClr>
                </a:solidFill>
              </a:rPr>
              <a:t>(niveau balles classiques)</a:t>
            </a:r>
          </a:p>
        </p:txBody>
      </p:sp>
      <p:sp>
        <p:nvSpPr>
          <p:cNvPr id="50" name="Rectangle : coins arrondis 49">
            <a:extLst>
              <a:ext uri="{FF2B5EF4-FFF2-40B4-BE49-F238E27FC236}">
                <a16:creationId xmlns:a16="http://schemas.microsoft.com/office/drawing/2014/main" id="{E39359AD-1D78-C093-90A0-FAC510A8E22D}"/>
              </a:ext>
            </a:extLst>
          </p:cNvPr>
          <p:cNvSpPr/>
          <p:nvPr/>
        </p:nvSpPr>
        <p:spPr>
          <a:xfrm>
            <a:off x="3316293" y="2329018"/>
            <a:ext cx="1656000" cy="432000"/>
          </a:xfrm>
          <a:prstGeom prst="roundRect">
            <a:avLst>
              <a:gd name="adj" fmla="val 0"/>
            </a:avLst>
          </a:prstGeom>
          <a:solidFill>
            <a:schemeClr val="accent5">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900" b="1" dirty="0">
                <a:solidFill>
                  <a:schemeClr val="accent5">
                    <a:lumMod val="50000"/>
                  </a:schemeClr>
                </a:solidFill>
              </a:rPr>
              <a:t>Année de naissance et niveau</a:t>
            </a:r>
          </a:p>
        </p:txBody>
      </p:sp>
      <p:sp>
        <p:nvSpPr>
          <p:cNvPr id="60" name="Rectangle 59">
            <a:extLst>
              <a:ext uri="{FF2B5EF4-FFF2-40B4-BE49-F238E27FC236}">
                <a16:creationId xmlns:a16="http://schemas.microsoft.com/office/drawing/2014/main" id="{037BD0B5-0C40-39BB-E82D-8DFC3DDA7582}"/>
              </a:ext>
            </a:extLst>
          </p:cNvPr>
          <p:cNvSpPr/>
          <p:nvPr/>
        </p:nvSpPr>
        <p:spPr>
          <a:xfrm>
            <a:off x="202641" y="6127935"/>
            <a:ext cx="1826285" cy="79222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FR" sz="1000" b="1" dirty="0">
                <a:solidFill>
                  <a:schemeClr val="accent5">
                    <a:lumMod val="75000"/>
                  </a:schemeClr>
                </a:solidFill>
              </a:rPr>
              <a:t>    30-15/4</a:t>
            </a:r>
          </a:p>
          <a:p>
            <a:pPr>
              <a:lnSpc>
                <a:spcPct val="150000"/>
              </a:lnSpc>
            </a:pPr>
            <a:r>
              <a:rPr lang="fr-FR" sz="1000" b="1" dirty="0">
                <a:solidFill>
                  <a:srgbClr val="FF9933"/>
                </a:solidFill>
              </a:rPr>
              <a:t>    15/3 – 15/1</a:t>
            </a:r>
          </a:p>
          <a:p>
            <a:pPr>
              <a:lnSpc>
                <a:spcPct val="150000"/>
              </a:lnSpc>
            </a:pPr>
            <a:r>
              <a:rPr lang="fr-FR" sz="1000" b="1" dirty="0">
                <a:solidFill>
                  <a:schemeClr val="accent5">
                    <a:lumMod val="75000"/>
                  </a:schemeClr>
                </a:solidFill>
              </a:rPr>
              <a:t>    2</a:t>
            </a:r>
            <a:r>
              <a:rPr lang="fr-FR" sz="1000" b="1" baseline="30000" dirty="0">
                <a:solidFill>
                  <a:schemeClr val="accent5">
                    <a:lumMod val="75000"/>
                  </a:schemeClr>
                </a:solidFill>
              </a:rPr>
              <a:t>de</a:t>
            </a:r>
            <a:r>
              <a:rPr lang="fr-FR" sz="1000" b="1" dirty="0">
                <a:solidFill>
                  <a:schemeClr val="accent5">
                    <a:lumMod val="75000"/>
                  </a:schemeClr>
                </a:solidFill>
              </a:rPr>
              <a:t>  Série *</a:t>
            </a:r>
          </a:p>
        </p:txBody>
      </p:sp>
      <p:sp>
        <p:nvSpPr>
          <p:cNvPr id="64" name="Rectangle 63">
            <a:extLst>
              <a:ext uri="{FF2B5EF4-FFF2-40B4-BE49-F238E27FC236}">
                <a16:creationId xmlns:a16="http://schemas.microsoft.com/office/drawing/2014/main" id="{4D28340F-1185-780E-B6FD-6CF23288637C}"/>
              </a:ext>
            </a:extLst>
          </p:cNvPr>
          <p:cNvSpPr/>
          <p:nvPr/>
        </p:nvSpPr>
        <p:spPr>
          <a:xfrm>
            <a:off x="2240975" y="6110181"/>
            <a:ext cx="1114765" cy="79200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fr-FR" sz="1000" dirty="0">
              <a:solidFill>
                <a:schemeClr val="tx1"/>
              </a:solidFill>
            </a:endParaRPr>
          </a:p>
          <a:p>
            <a:pPr algn="ctr"/>
            <a:r>
              <a:rPr lang="fr-FR" sz="1000" dirty="0">
                <a:solidFill>
                  <a:schemeClr val="accent5">
                    <a:lumMod val="75000"/>
                  </a:schemeClr>
                </a:solidFill>
              </a:rPr>
              <a:t>495 €</a:t>
            </a:r>
          </a:p>
          <a:p>
            <a:pPr algn="ctr">
              <a:lnSpc>
                <a:spcPct val="150000"/>
              </a:lnSpc>
            </a:pPr>
            <a:r>
              <a:rPr lang="fr-FR" sz="1000" dirty="0">
                <a:solidFill>
                  <a:srgbClr val="FF9933"/>
                </a:solidFill>
              </a:rPr>
              <a:t>430 €</a:t>
            </a:r>
          </a:p>
          <a:p>
            <a:pPr algn="ctr">
              <a:lnSpc>
                <a:spcPct val="150000"/>
              </a:lnSpc>
            </a:pPr>
            <a:r>
              <a:rPr lang="fr-FR" sz="1000" dirty="0">
                <a:solidFill>
                  <a:schemeClr val="accent5">
                    <a:lumMod val="75000"/>
                  </a:schemeClr>
                </a:solidFill>
              </a:rPr>
              <a:t>240 €</a:t>
            </a:r>
          </a:p>
          <a:p>
            <a:pPr algn="ctr"/>
            <a:endParaRPr lang="fr-FR" sz="1050" dirty="0">
              <a:solidFill>
                <a:schemeClr val="tx1"/>
              </a:solidFill>
            </a:endParaRPr>
          </a:p>
        </p:txBody>
      </p:sp>
      <p:sp>
        <p:nvSpPr>
          <p:cNvPr id="66" name="Rectangle : coins arrondis 65">
            <a:extLst>
              <a:ext uri="{FF2B5EF4-FFF2-40B4-BE49-F238E27FC236}">
                <a16:creationId xmlns:a16="http://schemas.microsoft.com/office/drawing/2014/main" id="{C6ADE66D-C3AF-8456-346F-4CEC09A9C7D2}"/>
              </a:ext>
            </a:extLst>
          </p:cNvPr>
          <p:cNvSpPr/>
          <p:nvPr/>
        </p:nvSpPr>
        <p:spPr>
          <a:xfrm>
            <a:off x="198183" y="5692871"/>
            <a:ext cx="1830743" cy="360000"/>
          </a:xfrm>
          <a:prstGeom prst="roundRect">
            <a:avLst>
              <a:gd name="adj" fmla="val 0"/>
            </a:avLst>
          </a:prstGeom>
          <a:solidFill>
            <a:schemeClr val="accent5">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900" b="1" dirty="0">
                <a:solidFill>
                  <a:schemeClr val="accent5">
                    <a:lumMod val="50000"/>
                  </a:schemeClr>
                </a:solidFill>
              </a:rPr>
              <a:t>Classement </a:t>
            </a:r>
          </a:p>
        </p:txBody>
      </p:sp>
      <p:sp>
        <p:nvSpPr>
          <p:cNvPr id="67" name="Rectangle : coins arrondis 66">
            <a:extLst>
              <a:ext uri="{FF2B5EF4-FFF2-40B4-BE49-F238E27FC236}">
                <a16:creationId xmlns:a16="http://schemas.microsoft.com/office/drawing/2014/main" id="{B6336785-728C-77EE-9757-0EBF606E605E}"/>
              </a:ext>
            </a:extLst>
          </p:cNvPr>
          <p:cNvSpPr/>
          <p:nvPr/>
        </p:nvSpPr>
        <p:spPr>
          <a:xfrm>
            <a:off x="2240975" y="5671392"/>
            <a:ext cx="1114765" cy="360000"/>
          </a:xfrm>
          <a:prstGeom prst="roundRect">
            <a:avLst>
              <a:gd name="adj" fmla="val 0"/>
            </a:avLst>
          </a:prstGeom>
          <a:solidFill>
            <a:srgbClr val="F8E4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900" dirty="0">
                <a:solidFill>
                  <a:schemeClr val="accent5">
                    <a:lumMod val="50000"/>
                  </a:schemeClr>
                </a:solidFill>
              </a:rPr>
              <a:t>Nb d’heures par semaine</a:t>
            </a:r>
          </a:p>
        </p:txBody>
      </p:sp>
      <p:sp>
        <p:nvSpPr>
          <p:cNvPr id="68" name="Rectangle 67">
            <a:extLst>
              <a:ext uri="{FF2B5EF4-FFF2-40B4-BE49-F238E27FC236}">
                <a16:creationId xmlns:a16="http://schemas.microsoft.com/office/drawing/2014/main" id="{0650726F-84E7-EC95-D7A2-4CD0D77B838E}"/>
              </a:ext>
            </a:extLst>
          </p:cNvPr>
          <p:cNvSpPr/>
          <p:nvPr/>
        </p:nvSpPr>
        <p:spPr>
          <a:xfrm>
            <a:off x="3779837" y="6109019"/>
            <a:ext cx="1205272" cy="750276"/>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ct val="150000"/>
              </a:lnSpc>
            </a:pPr>
            <a:r>
              <a:rPr lang="fr-FR" sz="1000" b="1" dirty="0">
                <a:solidFill>
                  <a:schemeClr val="accent5">
                    <a:lumMod val="75000"/>
                  </a:schemeClr>
                </a:solidFill>
              </a:rPr>
              <a:t>2020 à 2016</a:t>
            </a:r>
          </a:p>
          <a:p>
            <a:pPr>
              <a:lnSpc>
                <a:spcPct val="150000"/>
              </a:lnSpc>
            </a:pPr>
            <a:r>
              <a:rPr lang="fr-FR" sz="1000" b="1" dirty="0">
                <a:solidFill>
                  <a:srgbClr val="FF9933"/>
                </a:solidFill>
              </a:rPr>
              <a:t>2015 à 2006</a:t>
            </a:r>
            <a:endParaRPr lang="fr-FR" sz="1000" dirty="0">
              <a:solidFill>
                <a:srgbClr val="FF9933"/>
              </a:solidFill>
            </a:endParaRPr>
          </a:p>
        </p:txBody>
      </p:sp>
      <p:sp>
        <p:nvSpPr>
          <p:cNvPr id="74" name="Rectangle : coins arrondis 73">
            <a:extLst>
              <a:ext uri="{FF2B5EF4-FFF2-40B4-BE49-F238E27FC236}">
                <a16:creationId xmlns:a16="http://schemas.microsoft.com/office/drawing/2014/main" id="{D736878C-200E-B723-7D49-0E45CCB8A656}"/>
              </a:ext>
            </a:extLst>
          </p:cNvPr>
          <p:cNvSpPr/>
          <p:nvPr/>
        </p:nvSpPr>
        <p:spPr>
          <a:xfrm>
            <a:off x="3779837" y="5682071"/>
            <a:ext cx="1205272" cy="360000"/>
          </a:xfrm>
          <a:prstGeom prst="roundRect">
            <a:avLst>
              <a:gd name="adj" fmla="val 0"/>
            </a:avLst>
          </a:prstGeom>
          <a:solidFill>
            <a:schemeClr val="accent5">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900" b="1" dirty="0">
                <a:solidFill>
                  <a:schemeClr val="accent5">
                    <a:lumMod val="50000"/>
                  </a:schemeClr>
                </a:solidFill>
              </a:rPr>
              <a:t>Année de naissance</a:t>
            </a:r>
          </a:p>
        </p:txBody>
      </p:sp>
      <p:sp>
        <p:nvSpPr>
          <p:cNvPr id="75" name="Rectangle : coins arrondis 74">
            <a:extLst>
              <a:ext uri="{FF2B5EF4-FFF2-40B4-BE49-F238E27FC236}">
                <a16:creationId xmlns:a16="http://schemas.microsoft.com/office/drawing/2014/main" id="{87A5C2DA-880B-A314-6E3C-8A820DAAA898}"/>
              </a:ext>
            </a:extLst>
          </p:cNvPr>
          <p:cNvSpPr/>
          <p:nvPr/>
        </p:nvSpPr>
        <p:spPr>
          <a:xfrm>
            <a:off x="5071671" y="5682071"/>
            <a:ext cx="720000" cy="360000"/>
          </a:xfrm>
          <a:prstGeom prst="roundRect">
            <a:avLst>
              <a:gd name="adj" fmla="val 0"/>
            </a:avLst>
          </a:prstGeom>
          <a:solidFill>
            <a:srgbClr val="F8E4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900" dirty="0">
                <a:solidFill>
                  <a:schemeClr val="accent5">
                    <a:lumMod val="50000"/>
                  </a:schemeClr>
                </a:solidFill>
              </a:rPr>
              <a:t>2h30 par semaine</a:t>
            </a:r>
          </a:p>
        </p:txBody>
      </p:sp>
      <p:sp>
        <p:nvSpPr>
          <p:cNvPr id="76" name="Rectangle : coins arrondis 75">
            <a:extLst>
              <a:ext uri="{FF2B5EF4-FFF2-40B4-BE49-F238E27FC236}">
                <a16:creationId xmlns:a16="http://schemas.microsoft.com/office/drawing/2014/main" id="{FCF0B1CA-571F-44E7-D818-352229CFC169}"/>
              </a:ext>
            </a:extLst>
          </p:cNvPr>
          <p:cNvSpPr/>
          <p:nvPr/>
        </p:nvSpPr>
        <p:spPr>
          <a:xfrm>
            <a:off x="5840170" y="5682071"/>
            <a:ext cx="720000" cy="360000"/>
          </a:xfrm>
          <a:prstGeom prst="roundRect">
            <a:avLst>
              <a:gd name="adj" fmla="val 0"/>
            </a:avLst>
          </a:prstGeom>
          <a:solidFill>
            <a:srgbClr val="F8E4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900" dirty="0">
                <a:solidFill>
                  <a:schemeClr val="accent5">
                    <a:lumMod val="50000"/>
                  </a:schemeClr>
                </a:solidFill>
              </a:rPr>
              <a:t>3h par semaine</a:t>
            </a:r>
          </a:p>
        </p:txBody>
      </p:sp>
      <p:sp>
        <p:nvSpPr>
          <p:cNvPr id="77" name="Rectangle : coins arrondis 76">
            <a:extLst>
              <a:ext uri="{FF2B5EF4-FFF2-40B4-BE49-F238E27FC236}">
                <a16:creationId xmlns:a16="http://schemas.microsoft.com/office/drawing/2014/main" id="{8B58E89D-CE2D-2EEF-3A4A-123252BA8280}"/>
              </a:ext>
            </a:extLst>
          </p:cNvPr>
          <p:cNvSpPr/>
          <p:nvPr/>
        </p:nvSpPr>
        <p:spPr>
          <a:xfrm>
            <a:off x="6608670" y="5682071"/>
            <a:ext cx="730461" cy="396000"/>
          </a:xfrm>
          <a:prstGeom prst="roundRect">
            <a:avLst>
              <a:gd name="adj" fmla="val 0"/>
            </a:avLst>
          </a:prstGeom>
          <a:solidFill>
            <a:srgbClr val="F8E4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900" dirty="0">
                <a:solidFill>
                  <a:schemeClr val="accent5">
                    <a:lumMod val="50000"/>
                  </a:schemeClr>
                </a:solidFill>
              </a:rPr>
              <a:t>4h30 par semaine (élite)</a:t>
            </a:r>
          </a:p>
        </p:txBody>
      </p:sp>
      <p:sp>
        <p:nvSpPr>
          <p:cNvPr id="84" name="Rectangle : coins arrondis 83">
            <a:extLst>
              <a:ext uri="{FF2B5EF4-FFF2-40B4-BE49-F238E27FC236}">
                <a16:creationId xmlns:a16="http://schemas.microsoft.com/office/drawing/2014/main" id="{71C29F69-88D0-F6EB-A559-26B91709C23A}"/>
              </a:ext>
            </a:extLst>
          </p:cNvPr>
          <p:cNvSpPr/>
          <p:nvPr/>
        </p:nvSpPr>
        <p:spPr>
          <a:xfrm>
            <a:off x="151325" y="7940851"/>
            <a:ext cx="2296599" cy="250092"/>
          </a:xfrm>
          <a:prstGeom prst="roundRect">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1100" b="1" dirty="0">
                <a:solidFill>
                  <a:schemeClr val="bg1"/>
                </a:solidFill>
              </a:rPr>
              <a:t>Licence</a:t>
            </a:r>
          </a:p>
        </p:txBody>
      </p:sp>
      <p:sp>
        <p:nvSpPr>
          <p:cNvPr id="85" name="Rectangle 84">
            <a:extLst>
              <a:ext uri="{FF2B5EF4-FFF2-40B4-BE49-F238E27FC236}">
                <a16:creationId xmlns:a16="http://schemas.microsoft.com/office/drawing/2014/main" id="{A9F16635-8F00-DD81-8304-D33A33367A3D}"/>
              </a:ext>
            </a:extLst>
          </p:cNvPr>
          <p:cNvSpPr/>
          <p:nvPr/>
        </p:nvSpPr>
        <p:spPr>
          <a:xfrm>
            <a:off x="177406" y="9196155"/>
            <a:ext cx="1506274" cy="72000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FR" sz="1000" b="1" dirty="0">
                <a:solidFill>
                  <a:schemeClr val="accent5">
                    <a:lumMod val="75000"/>
                  </a:schemeClr>
                </a:solidFill>
              </a:rPr>
              <a:t>Licence FFT  –12 ans</a:t>
            </a:r>
          </a:p>
          <a:p>
            <a:pPr>
              <a:lnSpc>
                <a:spcPct val="150000"/>
              </a:lnSpc>
            </a:pPr>
            <a:r>
              <a:rPr lang="fr-FR" sz="1000" b="1" dirty="0">
                <a:solidFill>
                  <a:srgbClr val="FF9933"/>
                </a:solidFill>
              </a:rPr>
              <a:t>Licence FFT -18 ans</a:t>
            </a:r>
          </a:p>
          <a:p>
            <a:pPr>
              <a:lnSpc>
                <a:spcPct val="150000"/>
              </a:lnSpc>
            </a:pPr>
            <a:r>
              <a:rPr lang="fr-FR" sz="1000" b="1" dirty="0">
                <a:solidFill>
                  <a:schemeClr val="accent5">
                    <a:lumMod val="75000"/>
                  </a:schemeClr>
                </a:solidFill>
              </a:rPr>
              <a:t>Licence FFT</a:t>
            </a:r>
          </a:p>
        </p:txBody>
      </p:sp>
      <p:sp>
        <p:nvSpPr>
          <p:cNvPr id="86" name="Rectangle 85">
            <a:extLst>
              <a:ext uri="{FF2B5EF4-FFF2-40B4-BE49-F238E27FC236}">
                <a16:creationId xmlns:a16="http://schemas.microsoft.com/office/drawing/2014/main" id="{E10592CE-3603-3886-309E-9A704CD3C5D1}"/>
              </a:ext>
            </a:extLst>
          </p:cNvPr>
          <p:cNvSpPr/>
          <p:nvPr/>
        </p:nvSpPr>
        <p:spPr>
          <a:xfrm>
            <a:off x="1801478" y="9205462"/>
            <a:ext cx="572949" cy="72000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000" dirty="0">
                <a:solidFill>
                  <a:schemeClr val="accent5">
                    <a:lumMod val="75000"/>
                  </a:schemeClr>
                </a:solidFill>
              </a:rPr>
              <a:t>20 €</a:t>
            </a:r>
          </a:p>
          <a:p>
            <a:pPr algn="ctr">
              <a:lnSpc>
                <a:spcPct val="150000"/>
              </a:lnSpc>
            </a:pPr>
            <a:r>
              <a:rPr lang="fr-FR" sz="1000" dirty="0">
                <a:solidFill>
                  <a:srgbClr val="FF9933"/>
                </a:solidFill>
              </a:rPr>
              <a:t>30 €</a:t>
            </a:r>
          </a:p>
          <a:p>
            <a:pPr algn="ctr">
              <a:lnSpc>
                <a:spcPct val="150000"/>
              </a:lnSpc>
            </a:pPr>
            <a:r>
              <a:rPr lang="fr-FR" sz="1000" dirty="0">
                <a:solidFill>
                  <a:schemeClr val="accent5">
                    <a:lumMod val="75000"/>
                  </a:schemeClr>
                </a:solidFill>
              </a:rPr>
              <a:t>40 €</a:t>
            </a:r>
          </a:p>
        </p:txBody>
      </p:sp>
      <p:sp>
        <p:nvSpPr>
          <p:cNvPr id="87" name="Rectangle : coins arrondis 86">
            <a:extLst>
              <a:ext uri="{FF2B5EF4-FFF2-40B4-BE49-F238E27FC236}">
                <a16:creationId xmlns:a16="http://schemas.microsoft.com/office/drawing/2014/main" id="{5A1500C9-D77E-957F-EE4F-8B84CCBB921F}"/>
              </a:ext>
            </a:extLst>
          </p:cNvPr>
          <p:cNvSpPr/>
          <p:nvPr/>
        </p:nvSpPr>
        <p:spPr>
          <a:xfrm>
            <a:off x="2618054" y="7940294"/>
            <a:ext cx="2296599" cy="270676"/>
          </a:xfrm>
          <a:prstGeom prst="roundRect">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1100" b="1" dirty="0">
                <a:solidFill>
                  <a:schemeClr val="bg1"/>
                </a:solidFill>
              </a:rPr>
              <a:t>Adhésion</a:t>
            </a:r>
          </a:p>
        </p:txBody>
      </p:sp>
      <p:sp>
        <p:nvSpPr>
          <p:cNvPr id="88" name="Rectangle 87">
            <a:extLst>
              <a:ext uri="{FF2B5EF4-FFF2-40B4-BE49-F238E27FC236}">
                <a16:creationId xmlns:a16="http://schemas.microsoft.com/office/drawing/2014/main" id="{1F506DF7-6C00-028E-6C7F-A272536DF36D}"/>
              </a:ext>
            </a:extLst>
          </p:cNvPr>
          <p:cNvSpPr/>
          <p:nvPr/>
        </p:nvSpPr>
        <p:spPr>
          <a:xfrm>
            <a:off x="2651741" y="9183207"/>
            <a:ext cx="1179156" cy="720000"/>
          </a:xfrm>
          <a:prstGeom prst="rect">
            <a:avLst/>
          </a:prstGeom>
          <a:no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FR" sz="1000" b="1" dirty="0">
                <a:solidFill>
                  <a:schemeClr val="accent5">
                    <a:lumMod val="75000"/>
                  </a:schemeClr>
                </a:solidFill>
              </a:rPr>
              <a:t>3 mois</a:t>
            </a:r>
          </a:p>
          <a:p>
            <a:pPr>
              <a:lnSpc>
                <a:spcPct val="150000"/>
              </a:lnSpc>
            </a:pPr>
            <a:r>
              <a:rPr lang="fr-FR" sz="1000" b="1" dirty="0">
                <a:solidFill>
                  <a:srgbClr val="FF9933"/>
                </a:solidFill>
              </a:rPr>
              <a:t>6 mois</a:t>
            </a:r>
          </a:p>
          <a:p>
            <a:pPr>
              <a:lnSpc>
                <a:spcPct val="150000"/>
              </a:lnSpc>
            </a:pPr>
            <a:r>
              <a:rPr lang="fr-FR" sz="1000" b="1" dirty="0">
                <a:solidFill>
                  <a:schemeClr val="accent5">
                    <a:lumMod val="75000"/>
                  </a:schemeClr>
                </a:solidFill>
              </a:rPr>
              <a:t>12 mois</a:t>
            </a:r>
          </a:p>
        </p:txBody>
      </p:sp>
      <p:sp>
        <p:nvSpPr>
          <p:cNvPr id="89" name="Rectangle 88">
            <a:extLst>
              <a:ext uri="{FF2B5EF4-FFF2-40B4-BE49-F238E27FC236}">
                <a16:creationId xmlns:a16="http://schemas.microsoft.com/office/drawing/2014/main" id="{7F535CB6-6514-A879-6F03-E790EC3AF667}"/>
              </a:ext>
            </a:extLst>
          </p:cNvPr>
          <p:cNvSpPr/>
          <p:nvPr/>
        </p:nvSpPr>
        <p:spPr>
          <a:xfrm>
            <a:off x="3935114" y="9190532"/>
            <a:ext cx="755649" cy="716922"/>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fr-FR" sz="1000" dirty="0">
                <a:solidFill>
                  <a:schemeClr val="accent5">
                    <a:lumMod val="75000"/>
                  </a:schemeClr>
                </a:solidFill>
              </a:rPr>
              <a:t>110 €</a:t>
            </a:r>
          </a:p>
          <a:p>
            <a:pPr algn="ctr">
              <a:lnSpc>
                <a:spcPct val="150000"/>
              </a:lnSpc>
            </a:pPr>
            <a:r>
              <a:rPr lang="fr-FR" sz="1000" dirty="0">
                <a:solidFill>
                  <a:srgbClr val="FF9933"/>
                </a:solidFill>
              </a:rPr>
              <a:t>160 €</a:t>
            </a:r>
          </a:p>
          <a:p>
            <a:pPr algn="ctr">
              <a:lnSpc>
                <a:spcPct val="150000"/>
              </a:lnSpc>
            </a:pPr>
            <a:r>
              <a:rPr lang="fr-FR" sz="1000">
                <a:solidFill>
                  <a:schemeClr val="accent5">
                    <a:lumMod val="75000"/>
                  </a:schemeClr>
                </a:solidFill>
              </a:rPr>
              <a:t>260 €</a:t>
            </a:r>
          </a:p>
        </p:txBody>
      </p:sp>
      <p:sp>
        <p:nvSpPr>
          <p:cNvPr id="90" name="Rectangle : coins arrondis 89">
            <a:extLst>
              <a:ext uri="{FF2B5EF4-FFF2-40B4-BE49-F238E27FC236}">
                <a16:creationId xmlns:a16="http://schemas.microsoft.com/office/drawing/2014/main" id="{EE03CAA7-6696-8D82-A453-A39D2B22AE7E}"/>
              </a:ext>
            </a:extLst>
          </p:cNvPr>
          <p:cNvSpPr/>
          <p:nvPr/>
        </p:nvSpPr>
        <p:spPr>
          <a:xfrm>
            <a:off x="5071670" y="7932525"/>
            <a:ext cx="2329823" cy="250936"/>
          </a:xfrm>
          <a:prstGeom prst="roundRect">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fr-FR" sz="1100" b="1" dirty="0">
                <a:solidFill>
                  <a:schemeClr val="bg1"/>
                </a:solidFill>
              </a:rPr>
              <a:t>Location horaire</a:t>
            </a:r>
          </a:p>
        </p:txBody>
      </p:sp>
      <p:sp>
        <p:nvSpPr>
          <p:cNvPr id="91" name="Rectangle 90">
            <a:extLst>
              <a:ext uri="{FF2B5EF4-FFF2-40B4-BE49-F238E27FC236}">
                <a16:creationId xmlns:a16="http://schemas.microsoft.com/office/drawing/2014/main" id="{C042C4BD-5773-6F68-3BF1-3DDB8302ECCF}"/>
              </a:ext>
            </a:extLst>
          </p:cNvPr>
          <p:cNvSpPr/>
          <p:nvPr/>
        </p:nvSpPr>
        <p:spPr>
          <a:xfrm>
            <a:off x="5072621" y="8265194"/>
            <a:ext cx="1611022" cy="1650961"/>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FR" sz="1000" b="1" dirty="0">
                <a:solidFill>
                  <a:schemeClr val="accent5">
                    <a:lumMod val="75000"/>
                  </a:schemeClr>
                </a:solidFill>
              </a:rPr>
              <a:t>Pour 1h</a:t>
            </a:r>
          </a:p>
          <a:p>
            <a:r>
              <a:rPr lang="fr-FR" sz="1000" dirty="0">
                <a:solidFill>
                  <a:schemeClr val="tx1"/>
                </a:solidFill>
              </a:rPr>
              <a:t>Licence FFT non comprise : Réservation par tel 48h à l’avance max</a:t>
            </a:r>
          </a:p>
          <a:p>
            <a:endParaRPr lang="fr-FR" sz="600" b="1" dirty="0">
              <a:solidFill>
                <a:schemeClr val="accent5">
                  <a:lumMod val="75000"/>
                </a:schemeClr>
              </a:solidFill>
            </a:endParaRPr>
          </a:p>
          <a:p>
            <a:pPr>
              <a:lnSpc>
                <a:spcPct val="150000"/>
              </a:lnSpc>
            </a:pPr>
            <a:r>
              <a:rPr lang="fr-FR" sz="1000" b="1" dirty="0">
                <a:solidFill>
                  <a:srgbClr val="FF9933"/>
                </a:solidFill>
              </a:rPr>
              <a:t>Pour 10h</a:t>
            </a:r>
          </a:p>
          <a:p>
            <a:r>
              <a:rPr lang="fr-FR" sz="1000" dirty="0">
                <a:solidFill>
                  <a:schemeClr val="tx1"/>
                </a:solidFill>
              </a:rPr>
              <a:t>Licence FFT comprise : réservation  sur Ten’Up.fr</a:t>
            </a:r>
          </a:p>
        </p:txBody>
      </p:sp>
      <p:sp>
        <p:nvSpPr>
          <p:cNvPr id="92" name="Rectangle 91">
            <a:extLst>
              <a:ext uri="{FF2B5EF4-FFF2-40B4-BE49-F238E27FC236}">
                <a16:creationId xmlns:a16="http://schemas.microsoft.com/office/drawing/2014/main" id="{014342F6-CDA5-1E7C-9465-C67C86B3F60D}"/>
              </a:ext>
            </a:extLst>
          </p:cNvPr>
          <p:cNvSpPr/>
          <p:nvPr/>
        </p:nvSpPr>
        <p:spPr>
          <a:xfrm>
            <a:off x="6834757" y="8257056"/>
            <a:ext cx="566737" cy="1659099"/>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000" dirty="0">
                <a:solidFill>
                  <a:schemeClr val="accent5">
                    <a:lumMod val="75000"/>
                  </a:schemeClr>
                </a:solidFill>
              </a:rPr>
              <a:t>20 €</a:t>
            </a:r>
          </a:p>
          <a:p>
            <a:pPr algn="ctr">
              <a:lnSpc>
                <a:spcPct val="150000"/>
              </a:lnSpc>
            </a:pPr>
            <a:endParaRPr lang="fr-FR" sz="1000" dirty="0">
              <a:solidFill>
                <a:schemeClr val="accent5">
                  <a:lumMod val="75000"/>
                </a:schemeClr>
              </a:solidFill>
            </a:endParaRPr>
          </a:p>
          <a:p>
            <a:pPr algn="ctr">
              <a:lnSpc>
                <a:spcPct val="150000"/>
              </a:lnSpc>
            </a:pPr>
            <a:endParaRPr lang="fr-FR" sz="1000" dirty="0">
              <a:solidFill>
                <a:schemeClr val="accent5">
                  <a:lumMod val="75000"/>
                </a:schemeClr>
              </a:solidFill>
            </a:endParaRPr>
          </a:p>
          <a:p>
            <a:pPr algn="ctr">
              <a:lnSpc>
                <a:spcPct val="150000"/>
              </a:lnSpc>
            </a:pPr>
            <a:endParaRPr lang="fr-FR" sz="1000" dirty="0">
              <a:solidFill>
                <a:schemeClr val="accent5">
                  <a:lumMod val="75000"/>
                </a:schemeClr>
              </a:solidFill>
            </a:endParaRPr>
          </a:p>
          <a:p>
            <a:pPr algn="ctr">
              <a:lnSpc>
                <a:spcPct val="150000"/>
              </a:lnSpc>
            </a:pPr>
            <a:r>
              <a:rPr lang="fr-FR" sz="1000" dirty="0">
                <a:solidFill>
                  <a:srgbClr val="FF9933"/>
                </a:solidFill>
              </a:rPr>
              <a:t>200 €</a:t>
            </a:r>
          </a:p>
        </p:txBody>
      </p:sp>
      <p:sp>
        <p:nvSpPr>
          <p:cNvPr id="93" name="Rectangle : coins arrondis 92">
            <a:extLst>
              <a:ext uri="{FF2B5EF4-FFF2-40B4-BE49-F238E27FC236}">
                <a16:creationId xmlns:a16="http://schemas.microsoft.com/office/drawing/2014/main" id="{EFE96F84-51CE-F831-603E-BF3C500C9E65}"/>
              </a:ext>
            </a:extLst>
          </p:cNvPr>
          <p:cNvSpPr/>
          <p:nvPr/>
        </p:nvSpPr>
        <p:spPr>
          <a:xfrm>
            <a:off x="131021" y="5127568"/>
            <a:ext cx="3320607" cy="507802"/>
          </a:xfrm>
          <a:prstGeom prst="roundRect">
            <a:avLst>
              <a:gd name="adj" fmla="val 1232"/>
            </a:avLst>
          </a:prstGeom>
          <a:noFill/>
          <a:ln>
            <a:no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fr-FR" sz="900" dirty="0"/>
              <a:t>Joueurs et joueuses nés jusqu'en 2007</a:t>
            </a:r>
          </a:p>
          <a:p>
            <a:pPr algn="ctr"/>
            <a:r>
              <a:rPr lang="fr-FR" sz="900" dirty="0"/>
              <a:t>Tous les cours adultes se déroulent avec 8 joueurs max sur 2 terrains</a:t>
            </a:r>
          </a:p>
        </p:txBody>
      </p:sp>
      <p:sp>
        <p:nvSpPr>
          <p:cNvPr id="94" name="Rectangle : coins arrondis 93">
            <a:extLst>
              <a:ext uri="{FF2B5EF4-FFF2-40B4-BE49-F238E27FC236}">
                <a16:creationId xmlns:a16="http://schemas.microsoft.com/office/drawing/2014/main" id="{3952B8AC-DE33-D36E-07AF-EA09EAB87C08}"/>
              </a:ext>
            </a:extLst>
          </p:cNvPr>
          <p:cNvSpPr/>
          <p:nvPr/>
        </p:nvSpPr>
        <p:spPr>
          <a:xfrm>
            <a:off x="3451630" y="5106087"/>
            <a:ext cx="3977023" cy="456152"/>
          </a:xfrm>
          <a:prstGeom prst="roundRect">
            <a:avLst>
              <a:gd name="adj" fmla="val 1281"/>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85"/>
              </a:lnSpc>
            </a:pPr>
            <a:r>
              <a:rPr lang="fr-FR" sz="900" dirty="0">
                <a:effectLst/>
              </a:rPr>
              <a:t>Un jeune ne remplissant pas les conditions d’admission aux formules « compétition » ne pourra en aucun cas bénéficier de ces tarifs</a:t>
            </a:r>
            <a:endParaRPr lang="fr-FR" sz="1050" dirty="0">
              <a:effectLst/>
              <a:latin typeface="Calibri" panose="020F0502020204030204" pitchFamily="34" charset="0"/>
              <a:ea typeface="Calibri" panose="020F0502020204030204" pitchFamily="34" charset="0"/>
            </a:endParaRPr>
          </a:p>
        </p:txBody>
      </p:sp>
      <p:sp>
        <p:nvSpPr>
          <p:cNvPr id="95" name="Rectangle 94">
            <a:extLst>
              <a:ext uri="{FF2B5EF4-FFF2-40B4-BE49-F238E27FC236}">
                <a16:creationId xmlns:a16="http://schemas.microsoft.com/office/drawing/2014/main" id="{3697FB7F-A0A3-43E9-B5FB-B8978C150679}"/>
              </a:ext>
            </a:extLst>
          </p:cNvPr>
          <p:cNvSpPr/>
          <p:nvPr/>
        </p:nvSpPr>
        <p:spPr>
          <a:xfrm>
            <a:off x="5363209" y="1294834"/>
            <a:ext cx="1935752" cy="2892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000" dirty="0">
                <a:solidFill>
                  <a:schemeClr val="bg1"/>
                </a:solidFill>
                <a:latin typeface="+mj-lt"/>
                <a:ea typeface="Cascadia Mono" panose="020B0609020000020004" pitchFamily="49" charset="0"/>
                <a:cs typeface="Cascadia Mono" panose="020B0609020000020004" pitchFamily="49" charset="0"/>
              </a:rPr>
              <a:t>Responsable </a:t>
            </a:r>
            <a:r>
              <a:rPr lang="fr-FR" sz="1000" dirty="0">
                <a:solidFill>
                  <a:schemeClr val="bg1"/>
                </a:solidFill>
                <a:effectLst/>
                <a:latin typeface="+mj-lt"/>
                <a:ea typeface="Cascadia Mono" panose="020B0609020000020004" pitchFamily="49" charset="0"/>
                <a:cs typeface="Cascadia Mono" panose="020B0609020000020004" pitchFamily="49" charset="0"/>
              </a:rPr>
              <a:t>Quentin REGNAULT </a:t>
            </a:r>
          </a:p>
          <a:p>
            <a:pPr algn="ctr"/>
            <a:r>
              <a:rPr lang="fr-FR" sz="1000" dirty="0">
                <a:solidFill>
                  <a:schemeClr val="bg1"/>
                </a:solidFill>
                <a:effectLst/>
                <a:latin typeface="+mj-lt"/>
                <a:ea typeface="Cascadia Mono" panose="020B0609020000020004" pitchFamily="49" charset="0"/>
                <a:cs typeface="Cascadia Mono" panose="020B0609020000020004" pitchFamily="49" charset="0"/>
              </a:rPr>
              <a:t>(06 24 12 40 36)</a:t>
            </a:r>
            <a:endParaRPr lang="fr-FR" sz="1000" dirty="0">
              <a:solidFill>
                <a:schemeClr val="bg1"/>
              </a:solidFill>
              <a:latin typeface="+mj-lt"/>
              <a:ea typeface="Cascadia Mono" panose="020B0609020000020004" pitchFamily="49" charset="0"/>
              <a:cs typeface="Cascadia Mono" panose="020B0609020000020004" pitchFamily="49" charset="0"/>
            </a:endParaRPr>
          </a:p>
        </p:txBody>
      </p:sp>
      <p:sp>
        <p:nvSpPr>
          <p:cNvPr id="97" name="Rectangle 96">
            <a:extLst>
              <a:ext uri="{FF2B5EF4-FFF2-40B4-BE49-F238E27FC236}">
                <a16:creationId xmlns:a16="http://schemas.microsoft.com/office/drawing/2014/main" id="{A0B9C99E-2FF7-AAF3-9837-633BAAF09719}"/>
              </a:ext>
            </a:extLst>
          </p:cNvPr>
          <p:cNvSpPr/>
          <p:nvPr/>
        </p:nvSpPr>
        <p:spPr>
          <a:xfrm>
            <a:off x="5344340" y="4350455"/>
            <a:ext cx="1935752" cy="2892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000" dirty="0">
                <a:solidFill>
                  <a:schemeClr val="bg1"/>
                </a:solidFill>
              </a:rPr>
              <a:t>Responsable Virgil TRIQUET </a:t>
            </a:r>
          </a:p>
          <a:p>
            <a:pPr algn="ctr"/>
            <a:r>
              <a:rPr lang="fr-FR" sz="1000" dirty="0">
                <a:solidFill>
                  <a:schemeClr val="bg1"/>
                </a:solidFill>
              </a:rPr>
              <a:t>(06 74 24 31 64)</a:t>
            </a:r>
            <a:endParaRPr lang="fr-FR" sz="1000" dirty="0">
              <a:solidFill>
                <a:schemeClr val="bg1"/>
              </a:solidFill>
              <a:latin typeface="Jumble" panose="020F0502020204030204" pitchFamily="2" charset="0"/>
              <a:ea typeface="Cascadia Mono" panose="020B0609020000020004" pitchFamily="49" charset="0"/>
              <a:cs typeface="Cascadia Mono" panose="020B0609020000020004" pitchFamily="49" charset="0"/>
            </a:endParaRPr>
          </a:p>
        </p:txBody>
      </p:sp>
      <p:sp>
        <p:nvSpPr>
          <p:cNvPr id="102" name="Rectangle : coins arrondis 101">
            <a:extLst>
              <a:ext uri="{FF2B5EF4-FFF2-40B4-BE49-F238E27FC236}">
                <a16:creationId xmlns:a16="http://schemas.microsoft.com/office/drawing/2014/main" id="{7E0661E8-040C-08D5-2155-809CD29BBAF9}"/>
              </a:ext>
            </a:extLst>
          </p:cNvPr>
          <p:cNvSpPr/>
          <p:nvPr/>
        </p:nvSpPr>
        <p:spPr>
          <a:xfrm>
            <a:off x="2651741" y="8310084"/>
            <a:ext cx="2132797" cy="461250"/>
          </a:xfrm>
          <a:prstGeom prst="roundRect">
            <a:avLst>
              <a:gd name="adj" fmla="val 3421"/>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fr-FR" sz="900" dirty="0"/>
              <a:t>Licence FFT comprise</a:t>
            </a:r>
          </a:p>
          <a:p>
            <a:r>
              <a:rPr lang="fr-FR" sz="900" dirty="0"/>
              <a:t>Chaque adhérent bénéficie d’une carte de réservation pour les terrains de tennis</a:t>
            </a:r>
          </a:p>
        </p:txBody>
      </p:sp>
      <p:sp>
        <p:nvSpPr>
          <p:cNvPr id="103" name="Rectangle : coins arrondis 102">
            <a:extLst>
              <a:ext uri="{FF2B5EF4-FFF2-40B4-BE49-F238E27FC236}">
                <a16:creationId xmlns:a16="http://schemas.microsoft.com/office/drawing/2014/main" id="{72570D53-4689-1AD1-2764-CB712F5CABD7}"/>
              </a:ext>
            </a:extLst>
          </p:cNvPr>
          <p:cNvSpPr/>
          <p:nvPr/>
        </p:nvSpPr>
        <p:spPr>
          <a:xfrm>
            <a:off x="151327" y="8257056"/>
            <a:ext cx="2401373" cy="884220"/>
          </a:xfrm>
          <a:prstGeom prst="roundRect">
            <a:avLst>
              <a:gd name="adj" fmla="val 0"/>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fr-FR" sz="900" dirty="0"/>
              <a:t>Toute personne souhaitant jouer sur les terrains de l'ASRUC Tennis doit être en possession d'une licence de la Fédération Française de Tennis (FFT). Dans le cas contraire, l'ASRUC se décharge de toute responsabilité</a:t>
            </a:r>
          </a:p>
        </p:txBody>
      </p:sp>
      <p:sp>
        <p:nvSpPr>
          <p:cNvPr id="106" name="Rectangle : coins arrondis 105">
            <a:extLst>
              <a:ext uri="{FF2B5EF4-FFF2-40B4-BE49-F238E27FC236}">
                <a16:creationId xmlns:a16="http://schemas.microsoft.com/office/drawing/2014/main" id="{C79D6D8B-584B-79E6-7214-2828904CD641}"/>
              </a:ext>
            </a:extLst>
          </p:cNvPr>
          <p:cNvSpPr/>
          <p:nvPr/>
        </p:nvSpPr>
        <p:spPr>
          <a:xfrm>
            <a:off x="2952270" y="8855498"/>
            <a:ext cx="1384839" cy="215470"/>
          </a:xfrm>
          <a:prstGeom prst="roundRect">
            <a:avLst>
              <a:gd name="adj" fmla="val 0"/>
            </a:avLst>
          </a:prstGeom>
          <a:solidFill>
            <a:schemeClr val="accent5">
              <a:lumMod val="20000"/>
              <a:lumOff val="8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900" b="1" dirty="0">
                <a:solidFill>
                  <a:schemeClr val="accent5">
                    <a:lumMod val="50000"/>
                  </a:schemeClr>
                </a:solidFill>
              </a:rPr>
              <a:t>     Tarif par personne</a:t>
            </a:r>
          </a:p>
        </p:txBody>
      </p:sp>
      <p:sp>
        <p:nvSpPr>
          <p:cNvPr id="107" name="Rectangle : coins arrondis 106">
            <a:extLst>
              <a:ext uri="{FF2B5EF4-FFF2-40B4-BE49-F238E27FC236}">
                <a16:creationId xmlns:a16="http://schemas.microsoft.com/office/drawing/2014/main" id="{6FB5D100-7FF9-B034-E74D-2A876B778CFF}"/>
              </a:ext>
            </a:extLst>
          </p:cNvPr>
          <p:cNvSpPr/>
          <p:nvPr/>
        </p:nvSpPr>
        <p:spPr>
          <a:xfrm>
            <a:off x="749948" y="10071410"/>
            <a:ext cx="3485739" cy="461250"/>
          </a:xfrm>
          <a:prstGeom prst="roundRect">
            <a:avLst>
              <a:gd name="adj" fmla="val 3421"/>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fr-FR" sz="900" dirty="0"/>
              <a:t>Tous les adhérents de l’ASRUC Tennis ont la possibilité d’inviter sur nos terrains des joueurs licenciés dans un autre club (3 invitations gratuites pour les adhésions annuelles)</a:t>
            </a:r>
          </a:p>
        </p:txBody>
      </p:sp>
      <p:sp>
        <p:nvSpPr>
          <p:cNvPr id="109" name="Rectangle 108">
            <a:extLst>
              <a:ext uri="{FF2B5EF4-FFF2-40B4-BE49-F238E27FC236}">
                <a16:creationId xmlns:a16="http://schemas.microsoft.com/office/drawing/2014/main" id="{249194CC-6930-DD98-318A-1E347F6DA060}"/>
              </a:ext>
            </a:extLst>
          </p:cNvPr>
          <p:cNvSpPr/>
          <p:nvPr/>
        </p:nvSpPr>
        <p:spPr>
          <a:xfrm>
            <a:off x="4195976" y="10035718"/>
            <a:ext cx="2487668" cy="496942"/>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FR" sz="1000" b="1" dirty="0">
                <a:solidFill>
                  <a:schemeClr val="accent5">
                    <a:lumMod val="75000"/>
                  </a:schemeClr>
                </a:solidFill>
              </a:rPr>
              <a:t>Invitation pour les adhérents -18 ans</a:t>
            </a:r>
          </a:p>
          <a:p>
            <a:r>
              <a:rPr lang="fr-FR" sz="1000" b="1" dirty="0">
                <a:solidFill>
                  <a:srgbClr val="FF9933"/>
                </a:solidFill>
              </a:rPr>
              <a:t>Invitation pour les adhérents adultes</a:t>
            </a:r>
          </a:p>
        </p:txBody>
      </p:sp>
      <p:sp>
        <p:nvSpPr>
          <p:cNvPr id="110" name="Rectangle 109">
            <a:extLst>
              <a:ext uri="{FF2B5EF4-FFF2-40B4-BE49-F238E27FC236}">
                <a16:creationId xmlns:a16="http://schemas.microsoft.com/office/drawing/2014/main" id="{0A352B2F-02BB-E8C7-BD84-423167D7F359}"/>
              </a:ext>
            </a:extLst>
          </p:cNvPr>
          <p:cNvSpPr/>
          <p:nvPr/>
        </p:nvSpPr>
        <p:spPr>
          <a:xfrm>
            <a:off x="6834756" y="10035719"/>
            <a:ext cx="566737" cy="496942"/>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000" dirty="0">
                <a:solidFill>
                  <a:schemeClr val="accent5">
                    <a:lumMod val="75000"/>
                  </a:schemeClr>
                </a:solidFill>
              </a:rPr>
              <a:t>5 €</a:t>
            </a:r>
          </a:p>
          <a:p>
            <a:pPr algn="ctr">
              <a:lnSpc>
                <a:spcPct val="150000"/>
              </a:lnSpc>
            </a:pPr>
            <a:r>
              <a:rPr lang="fr-FR" sz="1000" dirty="0">
                <a:solidFill>
                  <a:srgbClr val="FF9933"/>
                </a:solidFill>
              </a:rPr>
              <a:t>7 €</a:t>
            </a:r>
          </a:p>
        </p:txBody>
      </p:sp>
      <p:sp>
        <p:nvSpPr>
          <p:cNvPr id="111" name="Rectangle : coins arrondis 110">
            <a:extLst>
              <a:ext uri="{FF2B5EF4-FFF2-40B4-BE49-F238E27FC236}">
                <a16:creationId xmlns:a16="http://schemas.microsoft.com/office/drawing/2014/main" id="{5CBE434A-05BA-8EBD-A67F-08459A8B6420}"/>
              </a:ext>
            </a:extLst>
          </p:cNvPr>
          <p:cNvSpPr/>
          <p:nvPr/>
        </p:nvSpPr>
        <p:spPr>
          <a:xfrm>
            <a:off x="126169" y="2163240"/>
            <a:ext cx="3046518" cy="619032"/>
          </a:xfrm>
          <a:prstGeom prst="roundRect">
            <a:avLst>
              <a:gd name="adj" fmla="val 10538"/>
            </a:avLst>
          </a:prstGeom>
          <a:noFill/>
          <a:ln>
            <a:noFill/>
          </a:ln>
        </p:spPr>
        <p:style>
          <a:lnRef idx="2">
            <a:schemeClr val="accent6"/>
          </a:lnRef>
          <a:fillRef idx="1">
            <a:schemeClr val="lt1"/>
          </a:fillRef>
          <a:effectRef idx="0">
            <a:schemeClr val="accent6"/>
          </a:effectRef>
          <a:fontRef idx="minor">
            <a:schemeClr val="dk1"/>
          </a:fontRef>
        </p:style>
        <p:txBody>
          <a:bodyPr lIns="91440" tIns="45720" rIns="91440" bIns="45720" rtlCol="0" anchor="t"/>
          <a:lstStyle/>
          <a:p>
            <a:pPr algn="ctr"/>
            <a:r>
              <a:rPr lang="fr-FR" sz="900" dirty="0"/>
              <a:t>Joueurs et joueuses nés jusqu'en 2007</a:t>
            </a:r>
          </a:p>
          <a:p>
            <a:pPr algn="ctr"/>
            <a:r>
              <a:rPr lang="fr-FR" sz="900" dirty="0"/>
              <a:t>Tous les cours adultes se déroulent avec 4 joueurs max / terrain</a:t>
            </a:r>
          </a:p>
        </p:txBody>
      </p:sp>
      <p:sp>
        <p:nvSpPr>
          <p:cNvPr id="112" name="Rectangle : coins arrondis 111">
            <a:extLst>
              <a:ext uri="{FF2B5EF4-FFF2-40B4-BE49-F238E27FC236}">
                <a16:creationId xmlns:a16="http://schemas.microsoft.com/office/drawing/2014/main" id="{2DFD0543-C0E0-A219-2264-499AD3490821}"/>
              </a:ext>
            </a:extLst>
          </p:cNvPr>
          <p:cNvSpPr/>
          <p:nvPr/>
        </p:nvSpPr>
        <p:spPr>
          <a:xfrm>
            <a:off x="3460822" y="2076391"/>
            <a:ext cx="3913037" cy="219347"/>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fr-FR" sz="900" dirty="0">
                <a:solidFill>
                  <a:schemeClr val="tx1"/>
                </a:solidFill>
              </a:rPr>
              <a:t>Jeunes nés entre 2008 et 2021</a:t>
            </a:r>
          </a:p>
        </p:txBody>
      </p:sp>
      <p:sp>
        <p:nvSpPr>
          <p:cNvPr id="2" name="Rectangle 1">
            <a:extLst>
              <a:ext uri="{FF2B5EF4-FFF2-40B4-BE49-F238E27FC236}">
                <a16:creationId xmlns:a16="http://schemas.microsoft.com/office/drawing/2014/main" id="{A3A76E0D-8E74-05B1-F382-601E4D15CEC2}"/>
              </a:ext>
            </a:extLst>
          </p:cNvPr>
          <p:cNvSpPr/>
          <p:nvPr/>
        </p:nvSpPr>
        <p:spPr>
          <a:xfrm>
            <a:off x="2201348" y="2789187"/>
            <a:ext cx="833412" cy="118800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200000"/>
              </a:lnSpc>
            </a:pPr>
            <a:r>
              <a:rPr lang="fr-FR" sz="1000">
                <a:solidFill>
                  <a:schemeClr val="accent5">
                    <a:lumMod val="75000"/>
                  </a:schemeClr>
                </a:solidFill>
              </a:rPr>
              <a:t>260 €</a:t>
            </a:r>
          </a:p>
          <a:p>
            <a:pPr algn="ctr">
              <a:lnSpc>
                <a:spcPct val="200000"/>
              </a:lnSpc>
            </a:pPr>
            <a:r>
              <a:rPr lang="fr-FR" sz="1000">
                <a:solidFill>
                  <a:srgbClr val="FF9933"/>
                </a:solidFill>
              </a:rPr>
              <a:t>495 €</a:t>
            </a:r>
          </a:p>
          <a:p>
            <a:pPr algn="ctr">
              <a:lnSpc>
                <a:spcPct val="200000"/>
              </a:lnSpc>
            </a:pPr>
            <a:r>
              <a:rPr lang="fr-FR" sz="1000">
                <a:solidFill>
                  <a:schemeClr val="accent5">
                    <a:lumMod val="75000"/>
                  </a:schemeClr>
                </a:solidFill>
              </a:rPr>
              <a:t>615 €</a:t>
            </a:r>
          </a:p>
        </p:txBody>
      </p:sp>
      <p:grpSp>
        <p:nvGrpSpPr>
          <p:cNvPr id="22" name="Groupe 21">
            <a:extLst>
              <a:ext uri="{FF2B5EF4-FFF2-40B4-BE49-F238E27FC236}">
                <a16:creationId xmlns:a16="http://schemas.microsoft.com/office/drawing/2014/main" id="{A0973B8C-9C3D-BA22-7E57-4A1A8D6A5EF7}"/>
              </a:ext>
            </a:extLst>
          </p:cNvPr>
          <p:cNvGrpSpPr/>
          <p:nvPr/>
        </p:nvGrpSpPr>
        <p:grpSpPr>
          <a:xfrm>
            <a:off x="5044998" y="2329018"/>
            <a:ext cx="738000" cy="1646069"/>
            <a:chOff x="5012340" y="2329018"/>
            <a:chExt cx="738000" cy="1646069"/>
          </a:xfrm>
        </p:grpSpPr>
        <p:sp>
          <p:nvSpPr>
            <p:cNvPr id="51" name="Rectangle : coins arrondis 50">
              <a:extLst>
                <a:ext uri="{FF2B5EF4-FFF2-40B4-BE49-F238E27FC236}">
                  <a16:creationId xmlns:a16="http://schemas.microsoft.com/office/drawing/2014/main" id="{1E761754-731C-74D8-8391-72122CA09E25}"/>
                </a:ext>
              </a:extLst>
            </p:cNvPr>
            <p:cNvSpPr/>
            <p:nvPr/>
          </p:nvSpPr>
          <p:spPr>
            <a:xfrm>
              <a:off x="5012340" y="2329018"/>
              <a:ext cx="720000" cy="432000"/>
            </a:xfrm>
            <a:prstGeom prst="roundRect">
              <a:avLst>
                <a:gd name="adj" fmla="val 0"/>
              </a:avLst>
            </a:prstGeom>
            <a:solidFill>
              <a:srgbClr val="F8E4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dirty="0">
                  <a:solidFill>
                    <a:schemeClr val="accent5">
                      <a:lumMod val="50000"/>
                    </a:schemeClr>
                  </a:solidFill>
                </a:rPr>
                <a:t>Nb heures par semaine</a:t>
              </a:r>
            </a:p>
          </p:txBody>
        </p:sp>
        <p:sp>
          <p:nvSpPr>
            <p:cNvPr id="3" name="Rectangle 2">
              <a:extLst>
                <a:ext uri="{FF2B5EF4-FFF2-40B4-BE49-F238E27FC236}">
                  <a16:creationId xmlns:a16="http://schemas.microsoft.com/office/drawing/2014/main" id="{ED3D4E64-CFF8-1B00-D16F-BFAFE14442EA}"/>
                </a:ext>
              </a:extLst>
            </p:cNvPr>
            <p:cNvSpPr/>
            <p:nvPr/>
          </p:nvSpPr>
          <p:spPr>
            <a:xfrm>
              <a:off x="5030340" y="2787087"/>
              <a:ext cx="720000" cy="118800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r>
                <a:rPr lang="fr-FR" sz="1000" dirty="0">
                  <a:solidFill>
                    <a:schemeClr val="accent5">
                      <a:lumMod val="75000"/>
                    </a:schemeClr>
                  </a:solidFill>
                </a:rPr>
                <a:t>1h</a:t>
              </a:r>
            </a:p>
            <a:p>
              <a:pPr algn="ctr">
                <a:lnSpc>
                  <a:spcPct val="150000"/>
                </a:lnSpc>
                <a:spcBef>
                  <a:spcPts val="600"/>
                </a:spcBef>
              </a:pPr>
              <a:r>
                <a:rPr lang="fr-FR" sz="1000" dirty="0">
                  <a:solidFill>
                    <a:srgbClr val="FF9933"/>
                  </a:solidFill>
                </a:rPr>
                <a:t>1h </a:t>
              </a:r>
            </a:p>
            <a:p>
              <a:pPr algn="ctr">
                <a:spcAft>
                  <a:spcPts val="600"/>
                </a:spcAft>
              </a:pPr>
              <a:r>
                <a:rPr lang="fr-FR" sz="1000" dirty="0">
                  <a:solidFill>
                    <a:srgbClr val="FF9933"/>
                  </a:solidFill>
                </a:rPr>
                <a:t>2 x1h</a:t>
              </a:r>
            </a:p>
            <a:p>
              <a:pPr algn="ctr"/>
              <a:r>
                <a:rPr lang="fr-FR" sz="1000" dirty="0">
                  <a:solidFill>
                    <a:schemeClr val="accent5">
                      <a:lumMod val="75000"/>
                    </a:schemeClr>
                  </a:solidFill>
                </a:rPr>
                <a:t>1h30</a:t>
              </a:r>
            </a:p>
            <a:p>
              <a:pPr algn="ctr"/>
              <a:r>
                <a:rPr lang="fr-FR" sz="1000" dirty="0">
                  <a:solidFill>
                    <a:schemeClr val="accent5">
                      <a:lumMod val="75000"/>
                    </a:schemeClr>
                  </a:solidFill>
                </a:rPr>
                <a:t>2 x 1h30</a:t>
              </a:r>
            </a:p>
          </p:txBody>
        </p:sp>
      </p:grpSp>
      <p:sp>
        <p:nvSpPr>
          <p:cNvPr id="4" name="Rectangle : coins arrondis 3">
            <a:extLst>
              <a:ext uri="{FF2B5EF4-FFF2-40B4-BE49-F238E27FC236}">
                <a16:creationId xmlns:a16="http://schemas.microsoft.com/office/drawing/2014/main" id="{FD60307B-60F1-3B6D-60AB-AA45F144CEFD}"/>
              </a:ext>
            </a:extLst>
          </p:cNvPr>
          <p:cNvSpPr/>
          <p:nvPr/>
        </p:nvSpPr>
        <p:spPr>
          <a:xfrm>
            <a:off x="201786" y="3989336"/>
            <a:ext cx="7137345" cy="299711"/>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900" dirty="0"/>
              <a:t>Avantage famille : -10% sur le 2</a:t>
            </a:r>
            <a:r>
              <a:rPr lang="fr-FR" sz="900" baseline="30000" dirty="0"/>
              <a:t>ème</a:t>
            </a:r>
            <a:r>
              <a:rPr lang="fr-FR" sz="900" dirty="0"/>
              <a:t> membre (Tennis loisir) </a:t>
            </a:r>
          </a:p>
          <a:p>
            <a:pPr algn="ctr"/>
            <a:r>
              <a:rPr lang="fr-FR" sz="900" dirty="0"/>
              <a:t>Avantage étudiant : -10% quelle que soit la formule (Tennis loisir et adhésion 3 et 6 mois ) </a:t>
            </a:r>
          </a:p>
        </p:txBody>
      </p:sp>
      <p:sp>
        <p:nvSpPr>
          <p:cNvPr id="5" name="Rectangle : coins arrondis 4">
            <a:extLst>
              <a:ext uri="{FF2B5EF4-FFF2-40B4-BE49-F238E27FC236}">
                <a16:creationId xmlns:a16="http://schemas.microsoft.com/office/drawing/2014/main" id="{0E3FC491-40C6-0FF0-5AFE-FD145602A616}"/>
              </a:ext>
            </a:extLst>
          </p:cNvPr>
          <p:cNvSpPr/>
          <p:nvPr/>
        </p:nvSpPr>
        <p:spPr>
          <a:xfrm>
            <a:off x="151326" y="6975004"/>
            <a:ext cx="3300304" cy="327946"/>
          </a:xfrm>
          <a:prstGeom prst="roundRect">
            <a:avLst>
              <a:gd name="adj" fmla="val 1232"/>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lang="fr-FR" sz="900" dirty="0"/>
              <a:t>* Le joueur/la joueuse devra se rendre disponible lors des rencontres par équipe</a:t>
            </a:r>
          </a:p>
        </p:txBody>
      </p:sp>
      <p:grpSp>
        <p:nvGrpSpPr>
          <p:cNvPr id="23" name="Groupe 22">
            <a:extLst>
              <a:ext uri="{FF2B5EF4-FFF2-40B4-BE49-F238E27FC236}">
                <a16:creationId xmlns:a16="http://schemas.microsoft.com/office/drawing/2014/main" id="{22EFCB5D-CFBA-DDE2-35CC-9444B35895BD}"/>
              </a:ext>
            </a:extLst>
          </p:cNvPr>
          <p:cNvGrpSpPr/>
          <p:nvPr/>
        </p:nvGrpSpPr>
        <p:grpSpPr>
          <a:xfrm>
            <a:off x="5826902" y="2329018"/>
            <a:ext cx="720000" cy="1646069"/>
            <a:chOff x="5857510" y="2329018"/>
            <a:chExt cx="720000" cy="1646069"/>
          </a:xfrm>
        </p:grpSpPr>
        <p:sp>
          <p:nvSpPr>
            <p:cNvPr id="52" name="Rectangle : coins arrondis 51">
              <a:extLst>
                <a:ext uri="{FF2B5EF4-FFF2-40B4-BE49-F238E27FC236}">
                  <a16:creationId xmlns:a16="http://schemas.microsoft.com/office/drawing/2014/main" id="{941152B9-CCD1-421E-76EC-A1FE7E324071}"/>
                </a:ext>
              </a:extLst>
            </p:cNvPr>
            <p:cNvSpPr/>
            <p:nvPr/>
          </p:nvSpPr>
          <p:spPr>
            <a:xfrm>
              <a:off x="5857510" y="2329018"/>
              <a:ext cx="720000" cy="432000"/>
            </a:xfrm>
            <a:prstGeom prst="roundRect">
              <a:avLst>
                <a:gd name="adj" fmla="val 0"/>
              </a:avLst>
            </a:prstGeom>
            <a:solidFill>
              <a:srgbClr val="F8E4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dirty="0">
                  <a:solidFill>
                    <a:schemeClr val="accent5">
                      <a:lumMod val="50000"/>
                    </a:schemeClr>
                  </a:solidFill>
                </a:rPr>
                <a:t>4 à 6 joueurs par enseignant</a:t>
              </a:r>
            </a:p>
          </p:txBody>
        </p:sp>
        <p:sp>
          <p:nvSpPr>
            <p:cNvPr id="11" name="Rectangle 10">
              <a:extLst>
                <a:ext uri="{FF2B5EF4-FFF2-40B4-BE49-F238E27FC236}">
                  <a16:creationId xmlns:a16="http://schemas.microsoft.com/office/drawing/2014/main" id="{B0C70603-CA8F-E406-20BD-E3971AB5E97B}"/>
                </a:ext>
              </a:extLst>
            </p:cNvPr>
            <p:cNvSpPr/>
            <p:nvPr/>
          </p:nvSpPr>
          <p:spPr>
            <a:xfrm>
              <a:off x="5857510" y="2787087"/>
              <a:ext cx="720000" cy="118800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ts val="600"/>
                </a:spcBef>
                <a:spcAft>
                  <a:spcPts val="600"/>
                </a:spcAft>
              </a:pPr>
              <a:r>
                <a:rPr lang="fr-FR" sz="1000" dirty="0">
                  <a:solidFill>
                    <a:schemeClr val="accent5">
                      <a:lumMod val="75000"/>
                    </a:schemeClr>
                  </a:solidFill>
                </a:rPr>
                <a:t>-</a:t>
              </a:r>
              <a:r>
                <a:rPr lang="fr-FR" sz="1000" dirty="0">
                  <a:solidFill>
                    <a:schemeClr val="tx1"/>
                  </a:solidFill>
                </a:rPr>
                <a:t> </a:t>
              </a:r>
            </a:p>
            <a:p>
              <a:pPr algn="ctr">
                <a:lnSpc>
                  <a:spcPct val="150000"/>
                </a:lnSpc>
                <a:spcBef>
                  <a:spcPts val="600"/>
                </a:spcBef>
              </a:pPr>
              <a:r>
                <a:rPr lang="fr-FR" sz="1000">
                  <a:solidFill>
                    <a:srgbClr val="FF9933"/>
                  </a:solidFill>
                </a:rPr>
                <a:t>320 € </a:t>
              </a:r>
            </a:p>
            <a:p>
              <a:pPr algn="ctr">
                <a:spcAft>
                  <a:spcPts val="600"/>
                </a:spcAft>
              </a:pPr>
              <a:r>
                <a:rPr lang="fr-FR" sz="1000">
                  <a:solidFill>
                    <a:srgbClr val="FF9933"/>
                  </a:solidFill>
                </a:rPr>
                <a:t>495 €</a:t>
              </a:r>
            </a:p>
            <a:p>
              <a:pPr algn="ctr"/>
              <a:r>
                <a:rPr lang="fr-FR" sz="1000" dirty="0">
                  <a:solidFill>
                    <a:schemeClr val="accent5">
                      <a:lumMod val="75000"/>
                    </a:schemeClr>
                  </a:solidFill>
                </a:rPr>
                <a:t>- </a:t>
              </a:r>
            </a:p>
            <a:p>
              <a:pPr algn="ctr"/>
              <a:r>
                <a:rPr lang="fr-FR" sz="1000" dirty="0">
                  <a:solidFill>
                    <a:schemeClr val="tx1"/>
                  </a:solidFill>
                </a:rPr>
                <a:t> </a:t>
              </a:r>
            </a:p>
          </p:txBody>
        </p:sp>
      </p:grpSp>
      <p:grpSp>
        <p:nvGrpSpPr>
          <p:cNvPr id="25" name="Groupe 24">
            <a:extLst>
              <a:ext uri="{FF2B5EF4-FFF2-40B4-BE49-F238E27FC236}">
                <a16:creationId xmlns:a16="http://schemas.microsoft.com/office/drawing/2014/main" id="{2207BACD-E393-8886-F0E8-C109D98574D1}"/>
              </a:ext>
            </a:extLst>
          </p:cNvPr>
          <p:cNvGrpSpPr/>
          <p:nvPr/>
        </p:nvGrpSpPr>
        <p:grpSpPr>
          <a:xfrm>
            <a:off x="6600021" y="2329018"/>
            <a:ext cx="720000" cy="1638941"/>
            <a:chOff x="6649008" y="2329018"/>
            <a:chExt cx="720000" cy="1638941"/>
          </a:xfrm>
        </p:grpSpPr>
        <p:sp>
          <p:nvSpPr>
            <p:cNvPr id="53" name="Rectangle : coins arrondis 52">
              <a:extLst>
                <a:ext uri="{FF2B5EF4-FFF2-40B4-BE49-F238E27FC236}">
                  <a16:creationId xmlns:a16="http://schemas.microsoft.com/office/drawing/2014/main" id="{376979F9-55AC-0789-911B-83502D1B7376}"/>
                </a:ext>
              </a:extLst>
            </p:cNvPr>
            <p:cNvSpPr/>
            <p:nvPr/>
          </p:nvSpPr>
          <p:spPr>
            <a:xfrm>
              <a:off x="6649008" y="2329018"/>
              <a:ext cx="720000" cy="432000"/>
            </a:xfrm>
            <a:prstGeom prst="roundRect">
              <a:avLst>
                <a:gd name="adj" fmla="val 0"/>
              </a:avLst>
            </a:prstGeom>
            <a:solidFill>
              <a:srgbClr val="F8E4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800" dirty="0">
                  <a:solidFill>
                    <a:schemeClr val="accent5">
                      <a:lumMod val="50000"/>
                    </a:schemeClr>
                  </a:solidFill>
                </a:rPr>
                <a:t>6 à 8 joueurs par enseignant</a:t>
              </a:r>
            </a:p>
          </p:txBody>
        </p:sp>
        <p:sp>
          <p:nvSpPr>
            <p:cNvPr id="14" name="Rectangle 13">
              <a:extLst>
                <a:ext uri="{FF2B5EF4-FFF2-40B4-BE49-F238E27FC236}">
                  <a16:creationId xmlns:a16="http://schemas.microsoft.com/office/drawing/2014/main" id="{4FA72259-63BA-146A-4FA1-FA03A0D1EA9A}"/>
                </a:ext>
              </a:extLst>
            </p:cNvPr>
            <p:cNvSpPr/>
            <p:nvPr/>
          </p:nvSpPr>
          <p:spPr>
            <a:xfrm>
              <a:off x="6649008" y="2779959"/>
              <a:ext cx="720000" cy="1188000"/>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Bef>
                  <a:spcPts val="600"/>
                </a:spcBef>
                <a:spcAft>
                  <a:spcPts val="600"/>
                </a:spcAft>
              </a:pPr>
              <a:r>
                <a:rPr lang="fr-FR" sz="1000">
                  <a:solidFill>
                    <a:schemeClr val="accent5">
                      <a:lumMod val="75000"/>
                    </a:schemeClr>
                  </a:solidFill>
                </a:rPr>
                <a:t>255 € </a:t>
              </a:r>
            </a:p>
            <a:p>
              <a:pPr algn="ctr">
                <a:lnSpc>
                  <a:spcPct val="150000"/>
                </a:lnSpc>
                <a:spcBef>
                  <a:spcPts val="600"/>
                </a:spcBef>
              </a:pPr>
              <a:r>
                <a:rPr lang="fr-FR" sz="1000" dirty="0">
                  <a:solidFill>
                    <a:srgbClr val="FF9933"/>
                  </a:solidFill>
                </a:rPr>
                <a:t>-  </a:t>
              </a:r>
            </a:p>
            <a:p>
              <a:pPr algn="ctr">
                <a:spcAft>
                  <a:spcPts val="600"/>
                </a:spcAft>
              </a:pPr>
              <a:r>
                <a:rPr lang="fr-FR" sz="1000" dirty="0">
                  <a:solidFill>
                    <a:srgbClr val="FF9933"/>
                  </a:solidFill>
                </a:rPr>
                <a:t>- </a:t>
              </a:r>
            </a:p>
            <a:p>
              <a:pPr algn="ctr"/>
              <a:r>
                <a:rPr lang="fr-FR" sz="1000">
                  <a:solidFill>
                    <a:schemeClr val="accent5">
                      <a:lumMod val="75000"/>
                    </a:schemeClr>
                  </a:solidFill>
                </a:rPr>
                <a:t>400 €</a:t>
              </a:r>
            </a:p>
            <a:p>
              <a:pPr algn="ctr"/>
              <a:r>
                <a:rPr lang="fr-FR" sz="1000">
                  <a:solidFill>
                    <a:schemeClr val="accent5">
                      <a:lumMod val="75000"/>
                    </a:schemeClr>
                  </a:solidFill>
                </a:rPr>
                <a:t>675 € </a:t>
              </a:r>
            </a:p>
          </p:txBody>
        </p:sp>
      </p:grpSp>
      <p:sp>
        <p:nvSpPr>
          <p:cNvPr id="15" name="Rectangle 14">
            <a:extLst>
              <a:ext uri="{FF2B5EF4-FFF2-40B4-BE49-F238E27FC236}">
                <a16:creationId xmlns:a16="http://schemas.microsoft.com/office/drawing/2014/main" id="{7EBE4364-1CEC-7ACD-89A1-455ADE33687A}"/>
              </a:ext>
            </a:extLst>
          </p:cNvPr>
          <p:cNvSpPr/>
          <p:nvPr/>
        </p:nvSpPr>
        <p:spPr>
          <a:xfrm>
            <a:off x="5071671" y="6109019"/>
            <a:ext cx="720000" cy="750276"/>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fr-FR" sz="1000">
                <a:solidFill>
                  <a:schemeClr val="accent5">
                    <a:lumMod val="75000"/>
                  </a:schemeClr>
                </a:solidFill>
              </a:rPr>
              <a:t>520 €</a:t>
            </a:r>
          </a:p>
          <a:p>
            <a:pPr algn="ctr">
              <a:lnSpc>
                <a:spcPct val="150000"/>
              </a:lnSpc>
            </a:pPr>
            <a:r>
              <a:rPr lang="fr-FR" sz="1000" b="1" dirty="0">
                <a:solidFill>
                  <a:srgbClr val="FF9933"/>
                </a:solidFill>
              </a:rPr>
              <a:t>-</a:t>
            </a:r>
            <a:endParaRPr lang="fr-FR" sz="1000" dirty="0">
              <a:solidFill>
                <a:srgbClr val="FF9933"/>
              </a:solidFill>
            </a:endParaRPr>
          </a:p>
        </p:txBody>
      </p:sp>
      <p:sp>
        <p:nvSpPr>
          <p:cNvPr id="17" name="Rectangle 16">
            <a:extLst>
              <a:ext uri="{FF2B5EF4-FFF2-40B4-BE49-F238E27FC236}">
                <a16:creationId xmlns:a16="http://schemas.microsoft.com/office/drawing/2014/main" id="{C0B89F7E-E0CC-EC83-410C-21EF90A2347D}"/>
              </a:ext>
            </a:extLst>
          </p:cNvPr>
          <p:cNvSpPr/>
          <p:nvPr/>
        </p:nvSpPr>
        <p:spPr>
          <a:xfrm>
            <a:off x="5840171" y="6109018"/>
            <a:ext cx="720000" cy="750277"/>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fr-FR" sz="1000">
                <a:solidFill>
                  <a:schemeClr val="accent5">
                    <a:lumMod val="75000"/>
                  </a:schemeClr>
                </a:solidFill>
              </a:rPr>
              <a:t>610 € </a:t>
            </a:r>
          </a:p>
          <a:p>
            <a:pPr algn="ctr">
              <a:lnSpc>
                <a:spcPct val="150000"/>
              </a:lnSpc>
            </a:pPr>
            <a:r>
              <a:rPr lang="fr-FR" sz="1000">
                <a:solidFill>
                  <a:srgbClr val="FF9933"/>
                </a:solidFill>
              </a:rPr>
              <a:t>610 €</a:t>
            </a:r>
          </a:p>
        </p:txBody>
      </p:sp>
      <p:sp>
        <p:nvSpPr>
          <p:cNvPr id="18" name="Rectangle 17">
            <a:extLst>
              <a:ext uri="{FF2B5EF4-FFF2-40B4-BE49-F238E27FC236}">
                <a16:creationId xmlns:a16="http://schemas.microsoft.com/office/drawing/2014/main" id="{678AAEFA-56E3-BBC0-8BF0-B4E9E1789E8A}"/>
              </a:ext>
            </a:extLst>
          </p:cNvPr>
          <p:cNvSpPr/>
          <p:nvPr/>
        </p:nvSpPr>
        <p:spPr>
          <a:xfrm>
            <a:off x="6608670" y="6109019"/>
            <a:ext cx="748363" cy="750278"/>
          </a:xfrm>
          <a:prstGeom prst="rect">
            <a:avLst/>
          </a:prstGeom>
          <a:solidFill>
            <a:schemeClr val="bg1"/>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fr-FR" sz="1000" dirty="0">
                <a:solidFill>
                  <a:schemeClr val="accent5">
                    <a:lumMod val="75000"/>
                  </a:schemeClr>
                </a:solidFill>
              </a:rPr>
              <a:t>650 € (4h) </a:t>
            </a:r>
          </a:p>
          <a:p>
            <a:pPr algn="ctr">
              <a:lnSpc>
                <a:spcPct val="150000"/>
              </a:lnSpc>
            </a:pPr>
            <a:r>
              <a:rPr lang="fr-FR" sz="1000" dirty="0">
                <a:solidFill>
                  <a:srgbClr val="FF9933"/>
                </a:solidFill>
              </a:rPr>
              <a:t>690 € </a:t>
            </a:r>
          </a:p>
        </p:txBody>
      </p:sp>
      <p:pic>
        <p:nvPicPr>
          <p:cNvPr id="35" name="Graphique 34" descr="Raquette et balle de tennis avec un remplissage uni">
            <a:extLst>
              <a:ext uri="{FF2B5EF4-FFF2-40B4-BE49-F238E27FC236}">
                <a16:creationId xmlns:a16="http://schemas.microsoft.com/office/drawing/2014/main" id="{E7091BB7-93C1-FF50-3FCB-50E57B386F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26931" y="145511"/>
            <a:ext cx="474563" cy="474563"/>
          </a:xfrm>
          <a:prstGeom prst="rect">
            <a:avLst/>
          </a:prstGeom>
        </p:spPr>
      </p:pic>
      <p:pic>
        <p:nvPicPr>
          <p:cNvPr id="36" name="Graphique 35" descr="Raquette et balle de tennis avec un remplissage uni">
            <a:extLst>
              <a:ext uri="{FF2B5EF4-FFF2-40B4-BE49-F238E27FC236}">
                <a16:creationId xmlns:a16="http://schemas.microsoft.com/office/drawing/2014/main" id="{59034A9F-08E6-D9D2-44C8-E3E53EB1BA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1150372" y="145511"/>
            <a:ext cx="474563" cy="474563"/>
          </a:xfrm>
          <a:prstGeom prst="rect">
            <a:avLst/>
          </a:prstGeom>
        </p:spPr>
      </p:pic>
    </p:spTree>
    <p:extLst>
      <p:ext uri="{BB962C8B-B14F-4D97-AF65-F5344CB8AC3E}">
        <p14:creationId xmlns:p14="http://schemas.microsoft.com/office/powerpoint/2010/main" val="3618276915"/>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1246</TotalTime>
  <Words>498</Words>
  <Application>Microsoft Office PowerPoint</Application>
  <PresentationFormat>Personnalisé</PresentationFormat>
  <Paragraphs>108</Paragraphs>
  <Slides>1</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vt:i4>
      </vt:variant>
    </vt:vector>
  </HeadingPairs>
  <TitlesOfParts>
    <vt:vector size="9" baseType="lpstr">
      <vt:lpstr>ADLaM Display</vt:lpstr>
      <vt:lpstr>Aptos</vt:lpstr>
      <vt:lpstr>Aptos Display</vt:lpstr>
      <vt:lpstr>Arial</vt:lpstr>
      <vt:lpstr>Calibri</vt:lpstr>
      <vt:lpstr>Jumble</vt:lpstr>
      <vt:lpstr>Segoe UI Black</vt:lpstr>
      <vt:lpstr>Thème Office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B</dc:creator>
  <cp:lastModifiedBy>ASRUC Tennis</cp:lastModifiedBy>
  <cp:revision>43</cp:revision>
  <cp:lastPrinted>2024-06-14T09:15:18Z</cp:lastPrinted>
  <dcterms:created xsi:type="dcterms:W3CDTF">2024-06-13T14:17:14Z</dcterms:created>
  <dcterms:modified xsi:type="dcterms:W3CDTF">2026-06-04T15:42:22Z</dcterms:modified>
</cp:coreProperties>
</file>